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2FF11-0D3A-58C4-4294-49F3D4EBC5EA}" v="1" dt="2026-03-10T06:09:15.3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4" d="100"/>
          <a:sy n="64" d="100"/>
        </p:scale>
        <p:origin x="1590" y="66"/>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viewProps" Target="viewProps.xml" />
  <Relationship Id="rId3" Type="http://schemas.openxmlformats.org/officeDocument/2006/relationships/customXml" Target="../customXml/item3.xml" />
  <Relationship Id="rId7" Type="http://schemas.openxmlformats.org/officeDocument/2006/relationships/presProps" Target="presProps.xml" />
  <Relationship Id="rId12" Type="http://schemas.microsoft.com/office/2015/10/relationships/revisionInfo" Target="revisionInfo.xml" />
  <Relationship Id="rId2" Type="http://schemas.openxmlformats.org/officeDocument/2006/relationships/customXml" Target="../customXml/item2.xml" />
  <Relationship Id="rId1" Type="http://schemas.openxmlformats.org/officeDocument/2006/relationships/customXml" Target="../customXml/item1.xml" />
  <Relationship Id="rId6" Type="http://schemas.openxmlformats.org/officeDocument/2006/relationships/notesMaster" Target="notesMasters/notesMaster1.xml" />
  <Relationship Id="rId11" Type="http://schemas.microsoft.com/office/2016/11/relationships/changesInfo" Target="changesInfos/changesInfo1.xml" />
  <Relationship Id="rId5" Type="http://schemas.openxmlformats.org/officeDocument/2006/relationships/slide" Target="slides/slide1.xml" />
  <Relationship Id="rId10" Type="http://schemas.openxmlformats.org/officeDocument/2006/relationships/tableStyles" Target="tableStyles.xml" />
  <Relationship Id="rId4" Type="http://schemas.openxmlformats.org/officeDocument/2006/relationships/slideMaster" Target="slideMasters/slideMaster1.xml" />
  <Relationship Id="rId9" Type="http://schemas.openxmlformats.org/officeDocument/2006/relationships/theme" Target="theme/theme1.xml" />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5F2FF11-0D3A-58C4-4294-49F3D4EBC5EA}"/>
    <pc:docChg chg="delSld">
      <pc:chgData name="" userId="" providerId="" clId="Web-{95F2FF11-0D3A-58C4-4294-49F3D4EBC5EA}" dt="2026-03-10T06:09:15.391" v="0"/>
      <pc:docMkLst>
        <pc:docMk/>
      </pc:docMkLst>
      <pc:sldChg chg="del">
        <pc:chgData name="" userId="" providerId="" clId="Web-{95F2FF11-0D3A-58C4-4294-49F3D4EBC5EA}" dt="2026-03-10T06:09:15.391" v="0"/>
        <pc:sldMkLst>
          <pc:docMk/>
          <pc:sldMk cId="3031192571" sldId="256"/>
        </pc:sldMkLst>
      </pc:sldChg>
    </pc:docChg>
  </pc:docChgLst>
</pc:chgInfo>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915C6E7-B777-4A90-B8B1-6D436D1FD3C9}"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D6C0D5A-A45B-4D2F-9D42-FE0EE2FD48BE}" type="slidenum">
              <a:rPr kumimoji="1" lang="ja-JP" altLang="en-US" smtClean="0"/>
              <a:t>‹#›</a:t>
            </a:fld>
            <a:endParaRPr kumimoji="1" lang="ja-JP" altLang="en-US"/>
          </a:p>
        </p:txBody>
      </p:sp>
    </p:spTree>
    <p:extLst>
      <p:ext uri="{BB962C8B-B14F-4D97-AF65-F5344CB8AC3E}">
        <p14:creationId xmlns:p14="http://schemas.microsoft.com/office/powerpoint/2010/main" val="20548497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D6C0D5A-A45B-4D2F-9D42-FE0EE2FD48BE}" type="slidenum">
              <a:rPr kumimoji="1" lang="ja-JP" altLang="en-US" smtClean="0"/>
              <a:t>1</a:t>
            </a:fld>
            <a:endParaRPr kumimoji="1" lang="ja-JP" altLang="en-US"/>
          </a:p>
        </p:txBody>
      </p:sp>
    </p:spTree>
    <p:extLst>
      <p:ext uri="{BB962C8B-B14F-4D97-AF65-F5344CB8AC3E}">
        <p14:creationId xmlns:p14="http://schemas.microsoft.com/office/powerpoint/2010/main" val="3954266147"/>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7.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タイトル 1">
            <a:extLst>
              <a:ext uri="{FF2B5EF4-FFF2-40B4-BE49-F238E27FC236}">
                <a16:creationId xmlns:a16="http://schemas.microsoft.com/office/drawing/2014/main" id="{FC6BB372-5D29-B265-DC5C-4760DF9350C8}"/>
              </a:ext>
            </a:extLst>
          </p:cNvPr>
          <p:cNvSpPr txBox="1">
            <a:spLocks/>
          </p:cNvSpPr>
          <p:nvPr/>
        </p:nvSpPr>
        <p:spPr>
          <a:xfrm>
            <a:off x="129306" y="3429001"/>
            <a:ext cx="8885385" cy="2797352"/>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2" name="タイトル 1">
            <a:extLst>
              <a:ext uri="{FF2B5EF4-FFF2-40B4-BE49-F238E27FC236}">
                <a16:creationId xmlns:a16="http://schemas.microsoft.com/office/drawing/2014/main" id="{B35121BA-EDC7-B2D5-C87F-426B6493DF36}"/>
              </a:ext>
            </a:extLst>
          </p:cNvPr>
          <p:cNvSpPr txBox="1">
            <a:spLocks/>
          </p:cNvSpPr>
          <p:nvPr/>
        </p:nvSpPr>
        <p:spPr>
          <a:xfrm>
            <a:off x="131618" y="22355"/>
            <a:ext cx="8880767" cy="550342"/>
          </a:xfrm>
          <a:prstGeom prst="rect">
            <a:avLst/>
          </a:prstGeom>
          <a:solidFill>
            <a:schemeClr val="accent4"/>
          </a:solidFill>
        </p:spPr>
        <p:txBody>
          <a:bodyPr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大阪府　枚方市</a:t>
            </a:r>
          </a:p>
        </p:txBody>
      </p:sp>
      <p:graphicFrame>
        <p:nvGraphicFramePr>
          <p:cNvPr id="6" name="表 5">
            <a:extLst>
              <a:ext uri="{FF2B5EF4-FFF2-40B4-BE49-F238E27FC236}">
                <a16:creationId xmlns:a16="http://schemas.microsoft.com/office/drawing/2014/main" id="{430AEA37-641B-A08D-F1C7-BCB587BA3028}"/>
              </a:ext>
            </a:extLst>
          </p:cNvPr>
          <p:cNvGraphicFramePr>
            <a:graphicFrameLocks noGrp="1"/>
          </p:cNvGraphicFramePr>
          <p:nvPr>
            <p:extLst>
              <p:ext uri="{D42A27DB-BD31-4B8C-83A1-F6EECF244321}">
                <p14:modId xmlns:p14="http://schemas.microsoft.com/office/powerpoint/2010/main" val="1458506180"/>
              </p:ext>
            </p:extLst>
          </p:nvPr>
        </p:nvGraphicFramePr>
        <p:xfrm>
          <a:off x="842720" y="1048913"/>
          <a:ext cx="6903604" cy="1219200"/>
        </p:xfrm>
        <a:graphic>
          <a:graphicData uri="http://schemas.openxmlformats.org/drawingml/2006/table">
            <a:tbl>
              <a:tblPr firstRow="1" bandRow="1">
                <a:tableStyleId>{5C22544A-7EE6-4342-B048-85BDC9FD1C3A}</a:tableStyleId>
              </a:tblPr>
              <a:tblGrid>
                <a:gridCol w="3451802">
                  <a:extLst>
                    <a:ext uri="{9D8B030D-6E8A-4147-A177-3AD203B41FA5}">
                      <a16:colId xmlns:a16="http://schemas.microsoft.com/office/drawing/2014/main" val="3510786128"/>
                    </a:ext>
                  </a:extLst>
                </a:gridCol>
                <a:gridCol w="3451802">
                  <a:extLst>
                    <a:ext uri="{9D8B030D-6E8A-4147-A177-3AD203B41FA5}">
                      <a16:colId xmlns:a16="http://schemas.microsoft.com/office/drawing/2014/main" val="2813429504"/>
                    </a:ext>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19</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億</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399</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90624492"/>
                  </a:ext>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19</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億</a:t>
                      </a:r>
                      <a:r>
                        <a:rPr kumimoji="0" lang="en-US" altLang="ja-JP" sz="1400" b="1" i="0" u="none" strike="noStrike" kern="1200" cap="none" spc="0" normalizeH="0" baseline="0" noProof="0">
                          <a:ln>
                            <a:noFill/>
                          </a:ln>
                          <a:solidFill>
                            <a:schemeClr val="tx1"/>
                          </a:solidFill>
                          <a:effectLst/>
                          <a:uLnTx/>
                          <a:uFillTx/>
                          <a:latin typeface="游ゴシック" panose="020B0400000000000000" pitchFamily="50" charset="-128"/>
                          <a:ea typeface="+mn-ea"/>
                          <a:cs typeface="+mn-cs"/>
                        </a:rPr>
                        <a:t>399</a:t>
                      </a:r>
                      <a:r>
                        <a:rPr kumimoji="0" lang="ja-JP" altLang="en-US" sz="1400" b="1" i="0" u="none" strike="noStrike" kern="1200" cap="none" spc="0" normalizeH="0" baseline="0" noProof="0">
                          <a:ln>
                            <a:noFill/>
                          </a:ln>
                          <a:solidFill>
                            <a:schemeClr val="tx1"/>
                          </a:solidFill>
                          <a:effectLst/>
                          <a:uLnTx/>
                          <a:uFillTx/>
                          <a:latin typeface="游ゴシック" panose="020B0400000000000000" pitchFamily="50" charset="-128"/>
                          <a:ea typeface="+mn-ea"/>
                          <a:cs typeface="+mn-cs"/>
                        </a:rPr>
                        <a:t>万</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円（</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100</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022725"/>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0</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43793336"/>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0</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万円    </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0</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2775636"/>
                  </a:ext>
                </a:extLst>
              </a:tr>
            </a:tbl>
          </a:graphicData>
        </a:graphic>
      </p:graphicFrame>
      <p:sp>
        <p:nvSpPr>
          <p:cNvPr id="8" name="テキスト ボックス 7">
            <a:extLst>
              <a:ext uri="{FF2B5EF4-FFF2-40B4-BE49-F238E27FC236}">
                <a16:creationId xmlns:a16="http://schemas.microsoft.com/office/drawing/2014/main" id="{646542F1-74CB-1B64-EAA1-B88F31F5887D}"/>
              </a:ext>
            </a:extLst>
          </p:cNvPr>
          <p:cNvSpPr txBox="1"/>
          <p:nvPr/>
        </p:nvSpPr>
        <p:spPr>
          <a:xfrm>
            <a:off x="129306" y="612193"/>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B9BC070-1698-5756-17AA-E19355F74AB8}"/>
              </a:ext>
            </a:extLst>
          </p:cNvPr>
          <p:cNvSpPr txBox="1"/>
          <p:nvPr/>
        </p:nvSpPr>
        <p:spPr>
          <a:xfrm>
            <a:off x="131612" y="2919837"/>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4" name="テキスト ボックス 13">
            <a:extLst>
              <a:ext uri="{FF2B5EF4-FFF2-40B4-BE49-F238E27FC236}">
                <a16:creationId xmlns:a16="http://schemas.microsoft.com/office/drawing/2014/main" id="{E3C23F17-2469-BC32-A8EE-DC4679E0C6F3}"/>
              </a:ext>
            </a:extLst>
          </p:cNvPr>
          <p:cNvSpPr txBox="1"/>
          <p:nvPr/>
        </p:nvSpPr>
        <p:spPr>
          <a:xfrm>
            <a:off x="208967" y="3877640"/>
            <a:ext cx="8726059" cy="461665"/>
          </a:xfrm>
          <a:prstGeom prst="rect">
            <a:avLst/>
          </a:prstGeom>
          <a:solidFill>
            <a:schemeClr val="bg1"/>
          </a:solidFill>
          <a:ln w="19050">
            <a:solidFill>
              <a:srgbClr val="FF0000"/>
            </a:solidFill>
          </a:ln>
        </p:spPr>
        <p:txBody>
          <a:bodyPr wrap="square" rtlCol="0">
            <a:spAutoFit/>
          </a:bodyPr>
          <a:lstStyle/>
          <a:p>
            <a:r>
              <a:rPr kumimoji="1" lang="ja-JP" altLang="en-US" sz="1200" b="1" u="sng" dirty="0"/>
              <a:t>◆食料品の物価高騰対策に係る給付金　事業費：</a:t>
            </a:r>
            <a:r>
              <a:rPr kumimoji="1" lang="en-US" altLang="ja-JP" sz="1200" b="1" u="sng" dirty="0"/>
              <a:t>19</a:t>
            </a:r>
            <a:r>
              <a:rPr kumimoji="1" lang="ja-JP" altLang="en-US" sz="1200" b="1" u="sng" dirty="0"/>
              <a:t>億</a:t>
            </a:r>
            <a:r>
              <a:rPr kumimoji="1" lang="en-US" altLang="ja-JP" sz="1200" b="1" u="sng" dirty="0"/>
              <a:t>1,144</a:t>
            </a:r>
            <a:r>
              <a:rPr kumimoji="1" lang="ja-JP" altLang="en-US" sz="1200" b="1" u="sng" dirty="0"/>
              <a:t>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食料品の物価高騰に対する支援として、各世帯に市民一人当たり</a:t>
            </a:r>
            <a:r>
              <a:rPr kumimoji="1" lang="en-US" altLang="ja-JP" sz="1200" dirty="0"/>
              <a:t>4</a:t>
            </a:r>
            <a:r>
              <a:rPr kumimoji="1" lang="ja-JP" altLang="en-US" sz="1200" dirty="0"/>
              <a:t>千円の現金支給を行う。</a:t>
            </a:r>
            <a:endParaRPr kumimoji="1" lang="en-US" altLang="ja-JP" sz="1200" dirty="0"/>
          </a:p>
        </p:txBody>
      </p:sp>
      <p:sp>
        <p:nvSpPr>
          <p:cNvPr id="15" name="テキスト ボックス 14">
            <a:extLst>
              <a:ext uri="{FF2B5EF4-FFF2-40B4-BE49-F238E27FC236}">
                <a16:creationId xmlns:a16="http://schemas.microsoft.com/office/drawing/2014/main" id="{CDACDB40-F1E7-383E-7575-72A501846271}"/>
              </a:ext>
            </a:extLst>
          </p:cNvPr>
          <p:cNvSpPr txBox="1"/>
          <p:nvPr/>
        </p:nvSpPr>
        <p:spPr>
          <a:xfrm>
            <a:off x="208967" y="4561704"/>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◆水道料金の福祉減免制度対象世帯への支援　事業費：</a:t>
            </a:r>
            <a:r>
              <a:rPr kumimoji="1" lang="en-US" altLang="ja-JP" sz="1200" b="1" u="sng" dirty="0"/>
              <a:t>3,420</a:t>
            </a:r>
            <a:r>
              <a:rPr kumimoji="1" lang="ja-JP" altLang="en-US" sz="1200" b="1" u="sng" dirty="0"/>
              <a:t>万円</a:t>
            </a:r>
            <a:endParaRPr kumimoji="1" lang="en-US" altLang="ja-JP" sz="1200" b="1" u="sng" dirty="0"/>
          </a:p>
          <a:p>
            <a:r>
              <a:rPr kumimoji="1" lang="ja-JP" altLang="en-US" sz="1200" dirty="0"/>
              <a:t>　水道料金の福祉減免制度対象世帯に</a:t>
            </a:r>
            <a:r>
              <a:rPr kumimoji="1" lang="en-US" altLang="ja-JP" sz="1200" dirty="0"/>
              <a:t>1</a:t>
            </a:r>
            <a:r>
              <a:rPr kumimoji="1" lang="ja-JP" altLang="en-US" sz="1200" dirty="0"/>
              <a:t>世帯当たり</a:t>
            </a:r>
            <a:r>
              <a:rPr kumimoji="1" lang="en-US" altLang="ja-JP" sz="1200" dirty="0"/>
              <a:t>3</a:t>
            </a:r>
            <a:r>
              <a:rPr kumimoji="1" lang="ja-JP" altLang="en-US" sz="1200" dirty="0"/>
              <a:t>千円を「食料品の物価高騰対策に係る給付金」に加算して現金支給を行う。</a:t>
            </a:r>
            <a:endParaRPr kumimoji="1" lang="en-US" altLang="ja-JP" sz="1200" dirty="0"/>
          </a:p>
        </p:txBody>
      </p:sp>
      <p:sp>
        <p:nvSpPr>
          <p:cNvPr id="16" name="テキスト ボックス 15">
            <a:extLst>
              <a:ext uri="{FF2B5EF4-FFF2-40B4-BE49-F238E27FC236}">
                <a16:creationId xmlns:a16="http://schemas.microsoft.com/office/drawing/2014/main" id="{43711D93-CB27-9159-501D-2BA22408926E}"/>
              </a:ext>
            </a:extLst>
          </p:cNvPr>
          <p:cNvSpPr txBox="1"/>
          <p:nvPr/>
        </p:nvSpPr>
        <p:spPr>
          <a:xfrm>
            <a:off x="208968" y="5401420"/>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◆学校給食費支援事業　事業費：</a:t>
            </a:r>
            <a:r>
              <a:rPr kumimoji="1" lang="en-US" altLang="ja-JP" sz="1200" b="1" u="sng" dirty="0"/>
              <a:t>3</a:t>
            </a:r>
            <a:r>
              <a:rPr kumimoji="1" lang="ja-JP" altLang="en-US" sz="1200" b="1" u="sng" dirty="0"/>
              <a:t>億</a:t>
            </a:r>
            <a:r>
              <a:rPr kumimoji="1" lang="en-US" altLang="ja-JP" sz="1200" b="1" u="sng" dirty="0"/>
              <a:t>4,697</a:t>
            </a:r>
            <a:r>
              <a:rPr kumimoji="1" lang="ja-JP" altLang="en-US" sz="1200" b="1" u="sng" dirty="0"/>
              <a:t>万円</a:t>
            </a:r>
            <a:endParaRPr kumimoji="1" lang="en-US" altLang="ja-JP" sz="1200" b="1" u="sng" dirty="0"/>
          </a:p>
          <a:p>
            <a:r>
              <a:rPr kumimoji="1" lang="ja-JP" altLang="en-US" sz="1200" dirty="0"/>
              <a:t>　物価上昇による小中学校の給食の食材料費の上昇分を補填する形で支援することにより、保護者負担となる給食費を引き上げることなく、食材料を安定的に確保し、献立通りの給食を継続して提供する。</a:t>
            </a:r>
            <a:endParaRPr kumimoji="1" lang="en-US" altLang="ja-JP" sz="1200" dirty="0"/>
          </a:p>
        </p:txBody>
      </p:sp>
      <p:sp>
        <p:nvSpPr>
          <p:cNvPr id="21" name="タイトル 1">
            <a:extLst>
              <a:ext uri="{FF2B5EF4-FFF2-40B4-BE49-F238E27FC236}">
                <a16:creationId xmlns:a16="http://schemas.microsoft.com/office/drawing/2014/main" id="{BFC79F8A-4A71-9B8F-A398-FA2BC2F0593A}"/>
              </a:ext>
            </a:extLst>
          </p:cNvPr>
          <p:cNvSpPr txBox="1">
            <a:spLocks/>
          </p:cNvSpPr>
          <p:nvPr/>
        </p:nvSpPr>
        <p:spPr>
          <a:xfrm>
            <a:off x="129306" y="3423832"/>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23" name="テキスト ボックス 22">
            <a:extLst>
              <a:ext uri="{FF2B5EF4-FFF2-40B4-BE49-F238E27FC236}">
                <a16:creationId xmlns:a16="http://schemas.microsoft.com/office/drawing/2014/main" id="{85823136-E1A9-FDFC-3AEE-40C864020B82}"/>
              </a:ext>
            </a:extLst>
          </p:cNvPr>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24" name="タイトル 1">
            <a:extLst>
              <a:ext uri="{FF2B5EF4-FFF2-40B4-BE49-F238E27FC236}">
                <a16:creationId xmlns:a16="http://schemas.microsoft.com/office/drawing/2014/main" id="{D3725E78-00F7-E335-CB0F-8998D1B2C582}"/>
              </a:ext>
            </a:extLst>
          </p:cNvPr>
          <p:cNvSpPr txBox="1">
            <a:spLocks/>
          </p:cNvSpPr>
          <p:nvPr/>
        </p:nvSpPr>
        <p:spPr>
          <a:xfrm>
            <a:off x="7002610" y="612193"/>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EEE9468F64B644ABFFBB3862C1BC74" ma:contentTypeVersion="7" ma:contentTypeDescription="新しいドキュメントを作成します。" ma:contentTypeScope="" ma:versionID="6c55aa6c89a95ef4df32a422dc7d21f8">
  <xsd:schema xmlns:xsd="http://www.w3.org/2001/XMLSchema" xmlns:xs="http://www.w3.org/2001/XMLSchema" xmlns:p="http://schemas.microsoft.com/office/2006/metadata/properties" xmlns:ns2="653e66e5-f1e1-441c-8122-6d36929cd6b7" targetNamespace="http://schemas.microsoft.com/office/2006/metadata/properties" ma:root="true" ma:fieldsID="ca41f22325bef7b36ee3abfa08f1c62c" ns2:_="">
    <xsd:import namespace="653e66e5-f1e1-441c-8122-6d36929cd6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3e66e5-f1e1-441c-8122-6d36929c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BBCA0D-AA3D-47C2-85AE-8A0B7DB6197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446B3C0-C7E3-4D3F-A698-691AC128046B}">
  <ds:schemaRefs>
    <ds:schemaRef ds:uri="http://schemas.microsoft.com/sharepoint/v3/contenttype/forms"/>
  </ds:schemaRefs>
</ds:datastoreItem>
</file>

<file path=customXml/itemProps3.xml><?xml version="1.0" encoding="utf-8"?>
<ds:datastoreItem xmlns:ds="http://schemas.openxmlformats.org/officeDocument/2006/customXml" ds:itemID="{2A887439-E3BC-4A0B-84EF-B396444C65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3e66e5-f1e1-441c-8122-6d36929c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1862</TotalTime>
  <Words>273</Words>
  <Application>Microsoft Office PowerPoint</Application>
  <PresentationFormat>画面に合わせる (4:3)</PresentationFormat>
  <Paragraphs>22</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松山 倫之(MATSUYAMA Tomoyuki)</dc:creator>
  <cp:lastModifiedBy>ヤマネ　レオ</cp:lastModifiedBy>
  <cp:revision>16</cp:revision>
  <cp:lastPrinted>2026-03-04T05:37:23Z</cp:lastPrinted>
  <dcterms:created xsi:type="dcterms:W3CDTF">2026-03-03T02:43:15Z</dcterms:created>
  <dcterms:modified xsi:type="dcterms:W3CDTF">2026-03-25T06:14:04Z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0x0101002DEEE9468F64B644ABFFBB3862C1BC74</vt:lpwstr>
  </property>
</Properties>
</file>