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954" autoAdjust="0"/>
  </p:normalViewPr>
  <p:slideViewPr>
    <p:cSldViewPr>
      <p:cViewPr varScale="1">
        <p:scale>
          <a:sx n="73" d="100"/>
          <a:sy n="73" d="100"/>
        </p:scale>
        <p:origin x="1122"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073E2A1-2AA1-4263-9D0D-F2C108FCD842}" type="datetimeFigureOut">
              <a:rPr kumimoji="1" lang="ja-JP" altLang="en-US" smtClean="0"/>
              <a:t>2022/8/16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C154788-3887-44C1-BBB0-A3B57680E68B}" type="slidenum">
              <a:rPr kumimoji="1" lang="ja-JP" altLang="en-US" smtClean="0"/>
              <a:t>‹#›</a:t>
            </a:fld>
            <a:endParaRPr kumimoji="1" lang="ja-JP" altLang="en-US"/>
          </a:p>
        </p:txBody>
      </p:sp>
    </p:spTree>
    <p:extLst>
      <p:ext uri="{BB962C8B-B14F-4D97-AF65-F5344CB8AC3E}">
        <p14:creationId xmlns:p14="http://schemas.microsoft.com/office/powerpoint/2010/main" val="233897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岡原追記（案）です</a:t>
            </a:r>
            <a:endParaRPr kumimoji="1" lang="en-US" altLang="ja-JP" dirty="0" smtClean="0"/>
          </a:p>
          <a:p>
            <a:r>
              <a:rPr kumimoji="1" lang="ja-JP" altLang="en-US" dirty="0" smtClean="0"/>
              <a:t>マネジメントプロセス（手順）に係る、様式（＝記録）も同時に確認できるようにしました。</a:t>
            </a:r>
            <a:endParaRPr kumimoji="1" lang="en-US" altLang="ja-JP" dirty="0" smtClean="0"/>
          </a:p>
          <a:p>
            <a:r>
              <a:rPr kumimoji="1" lang="ja-JP" altLang="en-US" dirty="0" smtClean="0"/>
              <a:t>一般的なマネジメントシステムはシステムと文書と人で構成されており、管理のためにはエビデンス書類（記録）を作成・保管し、それも監査の対象とします。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CC154788-3887-44C1-BBB0-A3B57680E68B}" type="slidenum">
              <a:rPr kumimoji="1" lang="ja-JP" altLang="en-US" smtClean="0"/>
              <a:t>1</a:t>
            </a:fld>
            <a:endParaRPr kumimoji="1" lang="ja-JP" altLang="en-US"/>
          </a:p>
        </p:txBody>
      </p:sp>
    </p:spTree>
    <p:extLst>
      <p:ext uri="{BB962C8B-B14F-4D97-AF65-F5344CB8AC3E}">
        <p14:creationId xmlns:p14="http://schemas.microsoft.com/office/powerpoint/2010/main" val="3326245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1637004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20127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26633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94302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84327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71134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3979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4045382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460671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69728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2022/8/16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1029612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97AF3-408D-4EA3-909D-1B2E8FF34686}" type="datetimeFigureOut">
              <a:rPr kumimoji="1" lang="ja-JP" altLang="en-US" smtClean="0"/>
              <a:t>2022/8/16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953893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674280362"/>
              </p:ext>
            </p:extLst>
          </p:nvPr>
        </p:nvGraphicFramePr>
        <p:xfrm>
          <a:off x="128464" y="634336"/>
          <a:ext cx="9649071" cy="6052318"/>
        </p:xfrm>
        <a:graphic>
          <a:graphicData uri="http://schemas.openxmlformats.org/drawingml/2006/table">
            <a:tbl>
              <a:tblPr firstRow="1" bandRow="1">
                <a:tableStyleId>{5940675A-B579-460E-94D1-54222C63F5DA}</a:tableStyleId>
              </a:tblPr>
              <a:tblGrid>
                <a:gridCol w="618296">
                  <a:extLst>
                    <a:ext uri="{9D8B030D-6E8A-4147-A177-3AD203B41FA5}">
                      <a16:colId xmlns:a16="http://schemas.microsoft.com/office/drawing/2014/main" val="20000"/>
                    </a:ext>
                  </a:extLst>
                </a:gridCol>
                <a:gridCol w="2622064">
                  <a:extLst>
                    <a:ext uri="{9D8B030D-6E8A-4147-A177-3AD203B41FA5}">
                      <a16:colId xmlns:a16="http://schemas.microsoft.com/office/drawing/2014/main" val="20001"/>
                    </a:ext>
                  </a:extLst>
                </a:gridCol>
                <a:gridCol w="4896543">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tblGrid>
              <a:tr h="280763">
                <a:tc>
                  <a:txBody>
                    <a:bodyPr/>
                    <a:lstStyle/>
                    <a:p>
                      <a:pPr algn="ctr"/>
                      <a:r>
                        <a:rPr kumimoji="1" lang="ja-JP" altLang="en-US" sz="1000" dirty="0" smtClean="0">
                          <a:solidFill>
                            <a:schemeClr val="tx1"/>
                          </a:solidFill>
                        </a:rPr>
                        <a:t>チェック</a:t>
                      </a: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rPr>
                        <a:t>プロセス</a:t>
                      </a: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rPr>
                        <a:t>参加者及び内容</a:t>
                      </a: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rPr>
                        <a:t>備考</a:t>
                      </a:r>
                      <a:endParaRPr kumimoji="1" lang="ja-JP" altLang="en-US" sz="1000" dirty="0">
                        <a:solidFill>
                          <a:schemeClr val="tx1"/>
                        </a:solidFill>
                      </a:endParaRPr>
                    </a:p>
                  </a:txBody>
                  <a:tcPr/>
                </a:tc>
                <a:extLst>
                  <a:ext uri="{0D108BD9-81ED-4DB2-BD59-A6C34878D82A}">
                    <a16:rowId xmlns:a16="http://schemas.microsoft.com/office/drawing/2014/main" val="10000"/>
                  </a:ext>
                </a:extLst>
              </a:tr>
              <a:tr h="350923">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tc>
                <a:tc>
                  <a:txBody>
                    <a:bodyPr/>
                    <a:lstStyle/>
                    <a:p>
                      <a:r>
                        <a:rPr kumimoji="1" lang="ja-JP" altLang="en-US" sz="1000" dirty="0" smtClean="0">
                          <a:solidFill>
                            <a:schemeClr val="tx1"/>
                          </a:solidFill>
                        </a:rPr>
                        <a:t>サービス開始時における情報収集</a:t>
                      </a:r>
                      <a:endParaRPr kumimoji="1" lang="en-US" altLang="ja-JP" sz="1000" dirty="0" smtClean="0">
                        <a:solidFill>
                          <a:schemeClr val="tx1"/>
                        </a:solidFill>
                      </a:endParaRPr>
                    </a:p>
                  </a:txBody>
                  <a:tcPr/>
                </a:tc>
                <a:tc>
                  <a:txBody>
                    <a:bodyPr/>
                    <a:lstStyle/>
                    <a:p>
                      <a:r>
                        <a:rPr kumimoji="1" lang="ja-JP" altLang="en-US" sz="1000" dirty="0" smtClean="0">
                          <a:solidFill>
                            <a:schemeClr val="tx1"/>
                          </a:solidFill>
                        </a:rPr>
                        <a:t>□医師　　　　　　　□介護支援専門員</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tc>
                <a:tc>
                  <a:txBody>
                    <a:bodyPr/>
                    <a:lstStyle/>
                    <a:p>
                      <a:endParaRPr kumimoji="1" lang="en-US" altLang="ja-JP" sz="1000" dirty="0" smtClean="0">
                        <a:solidFill>
                          <a:schemeClr val="tx1"/>
                        </a:solidFill>
                      </a:endParaRPr>
                    </a:p>
                    <a:p>
                      <a:endParaRPr kumimoji="1" lang="en-US" altLang="ja-JP" sz="1000" dirty="0" smtClean="0">
                        <a:solidFill>
                          <a:schemeClr val="tx1"/>
                        </a:solidFill>
                      </a:endParaRPr>
                    </a:p>
                  </a:txBody>
                  <a:tcPr/>
                </a:tc>
                <a:extLst>
                  <a:ext uri="{0D108BD9-81ED-4DB2-BD59-A6C34878D82A}">
                    <a16:rowId xmlns:a16="http://schemas.microsoft.com/office/drawing/2014/main" val="10001"/>
                  </a:ext>
                </a:extLst>
              </a:tr>
              <a:tr h="5314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nchor="ctr"/>
                </a:tc>
                <a:tc>
                  <a:txBody>
                    <a:bodyPr/>
                    <a:lstStyle/>
                    <a:p>
                      <a:r>
                        <a:rPr kumimoji="1" lang="ja-JP" altLang="en-US" sz="1000" dirty="0" smtClean="0">
                          <a:solidFill>
                            <a:schemeClr val="tx1"/>
                          </a:solidFill>
                        </a:rPr>
                        <a:t>リハビリテーション会議の開催によるリハビリテーション計画書の作成</a:t>
                      </a:r>
                    </a:p>
                  </a:txBody>
                  <a:tcPr/>
                </a:tc>
                <a:tc>
                  <a:txBody>
                    <a:bodyPr/>
                    <a:lstStyle/>
                    <a:p>
                      <a:r>
                        <a:rPr kumimoji="1" lang="ja-JP" altLang="en-US" sz="1000" dirty="0" smtClean="0">
                          <a:solidFill>
                            <a:schemeClr val="tx1"/>
                          </a:solidFill>
                        </a:rPr>
                        <a:t>□参加者（</a:t>
                      </a:r>
                      <a:r>
                        <a:rPr kumimoji="1" lang="ja-JP" altLang="en-US" sz="900" dirty="0" smtClean="0">
                          <a:solidFill>
                            <a:schemeClr val="tx1"/>
                          </a:solidFill>
                        </a:rPr>
                        <a:t>本人・家族・医師・理学療法士・作業療法士・言語聴覚士・看護職員・介護職員</a:t>
                      </a:r>
                      <a:endParaRPr kumimoji="1" lang="en-US" altLang="ja-JP" sz="900" dirty="0" smtClean="0">
                        <a:solidFill>
                          <a:schemeClr val="tx1"/>
                        </a:solidFill>
                      </a:endParaRPr>
                    </a:p>
                    <a:p>
                      <a:r>
                        <a:rPr kumimoji="1" lang="ja-JP" altLang="en-US" sz="900" dirty="0" smtClean="0">
                          <a:solidFill>
                            <a:schemeClr val="tx1"/>
                          </a:solidFill>
                        </a:rPr>
                        <a:t>　　　　　　　</a:t>
                      </a:r>
                      <a:r>
                        <a:rPr kumimoji="1" lang="ja-JP" altLang="en-US" sz="900" baseline="0" dirty="0" smtClean="0">
                          <a:solidFill>
                            <a:schemeClr val="tx1"/>
                          </a:solidFill>
                        </a:rPr>
                        <a:t>  </a:t>
                      </a:r>
                      <a:r>
                        <a:rPr kumimoji="1" lang="ja-JP" altLang="en-US" sz="900" dirty="0" smtClean="0">
                          <a:solidFill>
                            <a:schemeClr val="tx1"/>
                          </a:solidFill>
                        </a:rPr>
                        <a:t>介護支援専門員・訪問介護・訪問看護・訪問リハ・通所介護・その他（　　　　　　　　　）</a:t>
                      </a:r>
                      <a:r>
                        <a:rPr kumimoji="1" lang="ja-JP" altLang="en-US" sz="1000" dirty="0" smtClean="0">
                          <a:solidFill>
                            <a:schemeClr val="tx1"/>
                          </a:solidFill>
                        </a:rPr>
                        <a:t>）</a:t>
                      </a:r>
                    </a:p>
                    <a:p>
                      <a:r>
                        <a:rPr kumimoji="1" lang="ja-JP" altLang="en-US" sz="1000" dirty="0" smtClean="0">
                          <a:solidFill>
                            <a:schemeClr val="tx1"/>
                          </a:solidFill>
                        </a:rPr>
                        <a:t>□（日付：　　・　　・　　）</a:t>
                      </a:r>
                      <a:endParaRPr kumimoji="1" lang="ja-JP" altLang="en-US" sz="1000" dirty="0">
                        <a:solidFill>
                          <a:schemeClr val="tx1"/>
                        </a:solidFill>
                      </a:endParaRPr>
                    </a:p>
                  </a:txBody>
                  <a:tcPr/>
                </a:tc>
                <a:tc>
                  <a:txBody>
                    <a:bodyPr/>
                    <a:lstStyle/>
                    <a:p>
                      <a:endParaRPr kumimoji="1" lang="ja-JP" altLang="en-US">
                        <a:solidFill>
                          <a:schemeClr val="tx1"/>
                        </a:solidFill>
                      </a:endParaRPr>
                    </a:p>
                  </a:txBody>
                  <a:tcPr/>
                </a:tc>
                <a:extLst>
                  <a:ext uri="{0D108BD9-81ED-4DB2-BD59-A6C34878D82A}">
                    <a16:rowId xmlns:a16="http://schemas.microsoft.com/office/drawing/2014/main" val="10002"/>
                  </a:ext>
                </a:extLst>
              </a:tr>
              <a:tr h="352803">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a:t>
                      </a:r>
                      <a:r>
                        <a:rPr kumimoji="1" lang="ja-JP" altLang="en-US" sz="900" dirty="0" smtClean="0">
                          <a:solidFill>
                            <a:schemeClr val="tx1"/>
                          </a:solidFill>
                        </a:rPr>
                        <a:t>リハビリテーションマネジメント加算</a:t>
                      </a:r>
                      <a:r>
                        <a:rPr kumimoji="1" lang="en-US" altLang="ja-JP" sz="900" dirty="0" smtClean="0">
                          <a:solidFill>
                            <a:schemeClr val="tx1"/>
                          </a:solidFill>
                        </a:rPr>
                        <a:t>(Ⅱ)】</a:t>
                      </a:r>
                      <a:endParaRPr kumimoji="1" lang="en-US" altLang="ja-JP" sz="10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計画作成に関与した理学療法士、作業療法士又は言語聴覚士によるリハビリテーション計画の利用者・家族への説明</a:t>
                      </a:r>
                    </a:p>
                  </a:txBody>
                  <a:tcPr>
                    <a:lnB w="12700" cap="flat" cmpd="sng" algn="ctr">
                      <a:solidFill>
                        <a:schemeClr val="tx1"/>
                      </a:solidFill>
                      <a:prstDash val="sysDot"/>
                      <a:round/>
                      <a:headEnd type="none" w="med" len="med"/>
                      <a:tailEnd type="none" w="med" len="med"/>
                    </a:lnB>
                  </a:tcPr>
                </a:tc>
                <a:tc>
                  <a:txBody>
                    <a:bodyPr/>
                    <a:lstStyle/>
                    <a:p>
                      <a:r>
                        <a:rPr kumimoji="1" lang="ja-JP" altLang="en-US" sz="1000" dirty="0" smtClean="0">
                          <a:solidFill>
                            <a:schemeClr val="tx1"/>
                          </a:solidFill>
                        </a:rPr>
                        <a:t>□同意　　　□変更・意見（　　　　　　　　　　　　　　　　　　　　　　　　　　　）</a:t>
                      </a:r>
                      <a:endParaRPr kumimoji="1" lang="ja-JP" altLang="en-US" sz="1000" dirty="0">
                        <a:solidFill>
                          <a:schemeClr val="tx1"/>
                        </a:solidFill>
                      </a:endParaRPr>
                    </a:p>
                  </a:txBody>
                  <a:tcPr>
                    <a:lnB w="12700" cap="flat" cmpd="sng" algn="ctr">
                      <a:solidFill>
                        <a:schemeClr val="tx1"/>
                      </a:solidFill>
                      <a:prstDash val="sysDot"/>
                      <a:round/>
                      <a:headEnd type="none" w="med" len="med"/>
                      <a:tailEnd type="none" w="med" len="med"/>
                    </a:lnB>
                  </a:tcPr>
                </a:tc>
                <a:tc>
                  <a:txBody>
                    <a:bodyPr/>
                    <a:lstStyle/>
                    <a:p>
                      <a:endParaRPr kumimoji="1" lang="ja-JP" altLang="en-US" sz="1000" dirty="0">
                        <a:solidFill>
                          <a:schemeClr val="tx1"/>
                        </a:solidFill>
                      </a:endParaRPr>
                    </a:p>
                  </a:txBody>
                  <a:tcP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352803">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tc>
                <a:tc>
                  <a:txBody>
                    <a:bodyPr/>
                    <a:lstStyle/>
                    <a:p>
                      <a:r>
                        <a:rPr kumimoji="1" lang="en-US" altLang="ja-JP" sz="900" dirty="0" smtClean="0">
                          <a:solidFill>
                            <a:schemeClr val="tx1"/>
                          </a:solidFill>
                        </a:rPr>
                        <a:t>【</a:t>
                      </a:r>
                      <a:r>
                        <a:rPr kumimoji="1" lang="ja-JP" altLang="en-US" sz="900" dirty="0" smtClean="0">
                          <a:solidFill>
                            <a:schemeClr val="tx1"/>
                          </a:solidFill>
                        </a:rPr>
                        <a:t>リハビリテーションマネジメント加算</a:t>
                      </a:r>
                      <a:r>
                        <a:rPr kumimoji="1" lang="en-US" altLang="ja-JP" sz="900" dirty="0" smtClean="0">
                          <a:solidFill>
                            <a:schemeClr val="tx1"/>
                          </a:solidFill>
                        </a:rPr>
                        <a:t>(Ⅲ)</a:t>
                      </a:r>
                      <a:r>
                        <a:rPr kumimoji="1" lang="ja-JP" altLang="en-US" sz="900" dirty="0" smtClean="0">
                          <a:solidFill>
                            <a:schemeClr val="tx1"/>
                          </a:solidFill>
                        </a:rPr>
                        <a:t>又は</a:t>
                      </a:r>
                      <a:r>
                        <a:rPr kumimoji="1" lang="en-US" altLang="ja-JP" sz="900" dirty="0" smtClean="0">
                          <a:solidFill>
                            <a:schemeClr val="tx1"/>
                          </a:solidFill>
                        </a:rPr>
                        <a:t>(Ⅳ)】</a:t>
                      </a:r>
                      <a:r>
                        <a:rPr kumimoji="1" lang="ja-JP" altLang="en-US" sz="1000" dirty="0" smtClean="0">
                          <a:solidFill>
                            <a:schemeClr val="tx1"/>
                          </a:solidFill>
                        </a:rPr>
                        <a:t>医師によるリハビリテーション計画の利用者・家族への説明</a:t>
                      </a:r>
                      <a:endParaRPr kumimoji="1" lang="ja-JP" altLang="en-US" sz="1000" dirty="0">
                        <a:solidFill>
                          <a:schemeClr val="tx1"/>
                        </a:solidFill>
                      </a:endParaRPr>
                    </a:p>
                  </a:txBody>
                  <a:tcPr>
                    <a:lnT w="12700" cap="flat" cmpd="sng" algn="ctr">
                      <a:solidFill>
                        <a:schemeClr val="tx1"/>
                      </a:solidFill>
                      <a:prstDash val="sysDot"/>
                      <a:round/>
                      <a:headEnd type="none" w="med" len="med"/>
                      <a:tailEnd type="none" w="med" len="med"/>
                    </a:lnT>
                  </a:tcPr>
                </a:tc>
                <a:tc>
                  <a:txBody>
                    <a:bodyPr/>
                    <a:lstStyle/>
                    <a:p>
                      <a:r>
                        <a:rPr kumimoji="1" lang="ja-JP" altLang="en-US" sz="1000" dirty="0" smtClean="0">
                          <a:solidFill>
                            <a:schemeClr val="tx1"/>
                          </a:solidFill>
                        </a:rPr>
                        <a:t>□同意　　　□変更・意見（　　　　　　　　　　　　　　　　　　　　　　　　　　　）</a:t>
                      </a:r>
                      <a:endParaRPr kumimoji="1" lang="ja-JP" altLang="en-US" sz="1000" dirty="0">
                        <a:solidFill>
                          <a:schemeClr val="tx1"/>
                        </a:solidFill>
                      </a:endParaRPr>
                    </a:p>
                  </a:txBody>
                  <a:tcPr>
                    <a:lnT w="12700" cap="flat" cmpd="sng" algn="ctr">
                      <a:solidFill>
                        <a:schemeClr val="tx1"/>
                      </a:solidFill>
                      <a:prstDash val="sysDot"/>
                      <a:round/>
                      <a:headEnd type="none" w="med" len="med"/>
                      <a:tailEnd type="none" w="med" len="med"/>
                    </a:lnT>
                  </a:tcPr>
                </a:tc>
                <a:tc>
                  <a:txBody>
                    <a:bodyPr/>
                    <a:lstStyle/>
                    <a:p>
                      <a:endParaRPr kumimoji="1" lang="ja-JP" altLang="en-US" sz="1000" dirty="0">
                        <a:solidFill>
                          <a:schemeClr val="tx1"/>
                        </a:solidFill>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04"/>
                  </a:ext>
                </a:extLst>
              </a:tr>
              <a:tr h="3528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nchor="ctr"/>
                </a:tc>
                <a:tc>
                  <a:txBody>
                    <a:bodyPr/>
                    <a:lstStyle/>
                    <a:p>
                      <a:r>
                        <a:rPr kumimoji="1" lang="ja-JP" altLang="en-US" sz="1000" dirty="0" smtClean="0">
                          <a:solidFill>
                            <a:schemeClr val="tx1"/>
                          </a:solidFill>
                        </a:rPr>
                        <a:t>リハビリテーション計画書に基づくリハビリテーションの提供</a:t>
                      </a:r>
                      <a:endParaRPr kumimoji="1" lang="ja-JP" altLang="en-US" sz="1000" dirty="0">
                        <a:solidFill>
                          <a:schemeClr val="tx1"/>
                        </a:solidFill>
                      </a:endParaRPr>
                    </a:p>
                  </a:txBody>
                  <a:tcPr/>
                </a:tc>
                <a:tc>
                  <a:txBody>
                    <a:bodyPr/>
                    <a:lstStyle/>
                    <a:p>
                      <a:r>
                        <a:rPr kumimoji="1" lang="ja-JP" altLang="en-US" sz="1000" dirty="0" smtClean="0">
                          <a:solidFill>
                            <a:schemeClr val="tx1"/>
                          </a:solidFill>
                        </a:rPr>
                        <a:t>□リハビリテーションプログラムの内容</a:t>
                      </a:r>
                      <a:endParaRPr kumimoji="1" lang="en-US" altLang="ja-JP" sz="1000" dirty="0" smtClean="0">
                        <a:solidFill>
                          <a:schemeClr val="tx1"/>
                        </a:solidFill>
                      </a:endParaRPr>
                    </a:p>
                    <a:p>
                      <a:r>
                        <a:rPr kumimoji="1" lang="ja-JP" altLang="en-US" sz="1000" dirty="0" smtClean="0">
                          <a:solidFill>
                            <a:schemeClr val="tx1"/>
                          </a:solidFill>
                        </a:rPr>
                        <a:t>　□短期集中（個別リハ）　□生活行為向上リハ　□認知症短期集中リハ</a:t>
                      </a:r>
                      <a:r>
                        <a:rPr kumimoji="1" lang="en-US" altLang="ja-JP" sz="1000" dirty="0" smtClean="0">
                          <a:solidFill>
                            <a:schemeClr val="tx1"/>
                          </a:solidFill>
                        </a:rPr>
                        <a:t>Ⅱ</a:t>
                      </a:r>
                    </a:p>
                    <a:p>
                      <a:r>
                        <a:rPr kumimoji="1" lang="ja-JP" altLang="en-US" sz="1000" dirty="0" smtClean="0">
                          <a:solidFill>
                            <a:schemeClr val="tx1"/>
                          </a:solidFill>
                        </a:rPr>
                        <a:t>　□理学療法　　　　　　　　□作業療法　　　　　　　□言語聴覚療法</a:t>
                      </a:r>
                      <a:endParaRPr kumimoji="1" lang="en-US" altLang="ja-JP" sz="1000" dirty="0" smtClean="0">
                        <a:solidFill>
                          <a:schemeClr val="tx1"/>
                        </a:solidFill>
                      </a:endParaRPr>
                    </a:p>
                    <a:p>
                      <a:r>
                        <a:rPr kumimoji="1" lang="ja-JP" altLang="en-US" sz="1000" dirty="0" smtClean="0">
                          <a:solidFill>
                            <a:schemeClr val="tx1"/>
                          </a:solidFill>
                        </a:rPr>
                        <a:t>　□その他（　　　　　　　　　　　　　　　　　　　　　　　　　　　　　　　　　　　　　　　）</a:t>
                      </a: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5"/>
                  </a:ext>
                </a:extLst>
              </a:tr>
              <a:tr h="6821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rPr>
                        <a:t>リハビリテーション会議の実施と計画の見直し</a:t>
                      </a:r>
                      <a:endParaRPr kumimoji="1" lang="ja-JP" altLang="en-US" sz="10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txBody>
                  <a:tcPr/>
                </a:tc>
                <a:tc>
                  <a:txBody>
                    <a:bodyPr/>
                    <a:lstStyle/>
                    <a:p>
                      <a:endParaRPr kumimoji="1" lang="ja-JP" altLang="en-US">
                        <a:solidFill>
                          <a:schemeClr val="tx1"/>
                        </a:solidFill>
                      </a:endParaRPr>
                    </a:p>
                  </a:txBody>
                  <a:tcPr/>
                </a:tc>
                <a:extLst>
                  <a:ext uri="{0D108BD9-81ED-4DB2-BD59-A6C34878D82A}">
                    <a16:rowId xmlns:a16="http://schemas.microsoft.com/office/drawing/2014/main" val="10006"/>
                  </a:ext>
                </a:extLst>
              </a:tr>
              <a:tr h="857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r>
                        <a:rPr lang="ja-JP" altLang="en-US" sz="1000" u="none" dirty="0" smtClean="0">
                          <a:solidFill>
                            <a:schemeClr val="tx1"/>
                          </a:solidFill>
                        </a:rPr>
                        <a:t>訪問介護の事業その他の居宅サービス事業に係る従業者</a:t>
                      </a:r>
                      <a:r>
                        <a:rPr lang="ja-JP" altLang="en-US" sz="1000" u="none" smtClean="0">
                          <a:solidFill>
                            <a:schemeClr val="tx1"/>
                          </a:solidFill>
                        </a:rPr>
                        <a:t>に対する日常</a:t>
                      </a:r>
                      <a:r>
                        <a:rPr lang="ja-JP" altLang="en-US" sz="1000" u="none" dirty="0" smtClean="0">
                          <a:solidFill>
                            <a:schemeClr val="tx1"/>
                          </a:solidFill>
                        </a:rPr>
                        <a:t>生活上の留意点、介護の工夫等</a:t>
                      </a:r>
                      <a:r>
                        <a:rPr lang="ja-JP" altLang="en-US" sz="1000" u="none" smtClean="0">
                          <a:solidFill>
                            <a:schemeClr val="tx1"/>
                          </a:solidFill>
                        </a:rPr>
                        <a:t>の情報伝達</a:t>
                      </a:r>
                      <a:endParaRPr kumimoji="1" lang="ja-JP" altLang="en-US" sz="1000" u="none" dirty="0">
                        <a:solidFill>
                          <a:schemeClr val="tx1"/>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txBody>
                  <a:tcPr/>
                </a:tc>
                <a:tc hMerge="1">
                  <a:txBody>
                    <a:bodyPr/>
                    <a:lstStyle/>
                    <a:p>
                      <a:endParaRPr kumimoji="1" lang="ja-JP" altLang="en-US"/>
                    </a:p>
                  </a:txBody>
                  <a:tcPr/>
                </a:tc>
                <a:extLst>
                  <a:ext uri="{0D108BD9-81ED-4DB2-BD59-A6C34878D82A}">
                    <a16:rowId xmlns:a16="http://schemas.microsoft.com/office/drawing/2014/main" val="10007"/>
                  </a:ext>
                </a:extLst>
              </a:tr>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nchor="ctr"/>
                </a:tc>
                <a:tc>
                  <a:txBody>
                    <a:bodyPr/>
                    <a:lstStyle/>
                    <a:p>
                      <a:r>
                        <a:rPr kumimoji="1" lang="ja-JP" altLang="en-US" sz="1000" u="none" dirty="0" smtClean="0">
                          <a:solidFill>
                            <a:schemeClr val="tx1"/>
                          </a:solidFill>
                        </a:rPr>
                        <a:t>居宅を訪問して行う介護の工夫に関する指導・助言の実施</a:t>
                      </a:r>
                      <a:endParaRPr kumimoji="1" lang="ja-JP" altLang="en-US" sz="1000" u="none" dirty="0">
                        <a:solidFill>
                          <a:schemeClr val="tx1"/>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txBody>
                  <a:tcPr/>
                </a:tc>
                <a:tc hMerge="1">
                  <a:txBody>
                    <a:bodyPr/>
                    <a:lstStyle/>
                    <a:p>
                      <a:endParaRPr kumimoji="1" lang="ja-JP" altLang="en-US"/>
                    </a:p>
                  </a:txBody>
                  <a:tcPr/>
                </a:tc>
                <a:extLst>
                  <a:ext uri="{0D108BD9-81ED-4DB2-BD59-A6C34878D82A}">
                    <a16:rowId xmlns:a16="http://schemas.microsoft.com/office/drawing/2014/main" val="10008"/>
                  </a:ext>
                </a:extLst>
              </a:tr>
              <a:tr h="4181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r>
                        <a:rPr kumimoji="1" lang="ja-JP" altLang="en-US" sz="1000" u="none" dirty="0" smtClean="0">
                          <a:solidFill>
                            <a:schemeClr val="tx1"/>
                          </a:solidFill>
                        </a:rPr>
                        <a:t>サービスを終了する１月前以内の</a:t>
                      </a:r>
                    </a:p>
                    <a:p>
                      <a:r>
                        <a:rPr kumimoji="1" lang="ja-JP" altLang="en-US" sz="1000" u="none" dirty="0" smtClean="0">
                          <a:solidFill>
                            <a:schemeClr val="tx1"/>
                          </a:solidFill>
                        </a:rPr>
                        <a:t>リハビリテーション会議の開催</a:t>
                      </a:r>
                      <a:endParaRPr kumimoji="1" lang="ja-JP" altLang="en-US" sz="1000" u="none" dirty="0">
                        <a:solidFill>
                          <a:schemeClr val="tx1"/>
                        </a:solidFill>
                      </a:endParaRPr>
                    </a:p>
                  </a:txBody>
                  <a:tcPr/>
                </a:tc>
                <a:tc>
                  <a:txBody>
                    <a:bodyPr/>
                    <a:lstStyle/>
                    <a:p>
                      <a:r>
                        <a:rPr kumimoji="1" lang="ja-JP" altLang="en-US" sz="1000" dirty="0" smtClean="0">
                          <a:solidFill>
                            <a:schemeClr val="tx1"/>
                          </a:solidFill>
                        </a:rPr>
                        <a:t>□参加者（</a:t>
                      </a:r>
                      <a:r>
                        <a:rPr kumimoji="1" lang="ja-JP" altLang="en-US" sz="900" dirty="0" smtClean="0">
                          <a:solidFill>
                            <a:schemeClr val="tx1"/>
                          </a:solidFill>
                        </a:rPr>
                        <a:t>本人・家族・医師・理学療法士・作業療法士・言語聴覚士・看護職員・介護職員</a:t>
                      </a:r>
                      <a:endParaRPr kumimoji="1" lang="en-US" altLang="ja-JP" sz="900" dirty="0" smtClean="0">
                        <a:solidFill>
                          <a:schemeClr val="tx1"/>
                        </a:solidFill>
                      </a:endParaRPr>
                    </a:p>
                    <a:p>
                      <a:r>
                        <a:rPr kumimoji="1" lang="ja-JP" altLang="en-US" sz="900" dirty="0" smtClean="0">
                          <a:solidFill>
                            <a:schemeClr val="tx1"/>
                          </a:solidFill>
                        </a:rPr>
                        <a:t>　　　　　　　</a:t>
                      </a:r>
                      <a:r>
                        <a:rPr kumimoji="1" lang="ja-JP" altLang="en-US" sz="900" baseline="0" dirty="0" smtClean="0">
                          <a:solidFill>
                            <a:schemeClr val="tx1"/>
                          </a:solidFill>
                        </a:rPr>
                        <a:t>  </a:t>
                      </a:r>
                      <a:r>
                        <a:rPr kumimoji="1" lang="ja-JP" altLang="en-US" sz="900" dirty="0" smtClean="0">
                          <a:solidFill>
                            <a:schemeClr val="tx1"/>
                          </a:solidFill>
                        </a:rPr>
                        <a:t>介護支援専門員・訪問介護・訪問看護・訪問リハ・通所介護・その他（　　　　　　　　　）</a:t>
                      </a:r>
                      <a:endParaRPr kumimoji="1" lang="ja-JP" altLang="en-US" sz="10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a:t>
                      </a: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9"/>
                  </a:ext>
                </a:extLst>
              </a:tr>
              <a:tr h="4181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r>
                        <a:rPr kumimoji="1" lang="ja-JP" altLang="en-US" sz="1000" u="none" dirty="0" smtClean="0">
                          <a:solidFill>
                            <a:schemeClr val="tx1"/>
                          </a:solidFill>
                        </a:rPr>
                        <a:t>終了時の情報提供</a:t>
                      </a:r>
                      <a:endParaRPr kumimoji="1" lang="ja-JP" altLang="en-US" sz="1000" u="none"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□医師　　　　　　　□介護支援専門員</a:t>
                      </a:r>
                    </a:p>
                    <a:p>
                      <a:r>
                        <a:rPr kumimoji="1" lang="ja-JP" altLang="en-US" sz="1000" dirty="0" smtClean="0">
                          <a:solidFill>
                            <a:schemeClr val="tx1"/>
                          </a:solidFill>
                        </a:rPr>
                        <a:t>□その他（　　　　　　　　　　　　　　　　　　　　　　）</a:t>
                      </a:r>
                      <a:endParaRPr kumimoji="1" lang="ja-JP" altLang="en-US" sz="1000" dirty="0">
                        <a:solidFill>
                          <a:schemeClr val="tx1"/>
                        </a:solidFill>
                      </a:endParaRP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0" y="-24664"/>
            <a:ext cx="1261884" cy="276999"/>
          </a:xfrm>
          <a:prstGeom prst="rect">
            <a:avLst/>
          </a:prstGeom>
          <a:noFill/>
        </p:spPr>
        <p:txBody>
          <a:bodyPr wrap="none" rtlCol="0">
            <a:spAutoFit/>
          </a:bodyPr>
          <a:lstStyle/>
          <a:p>
            <a:r>
              <a:rPr lang="ja-JP" altLang="en-US" sz="1200" dirty="0" smtClean="0">
                <a:latin typeface="ＭＳ 明朝" panose="02020609040205080304" pitchFamily="17" charset="-128"/>
                <a:ea typeface="ＭＳ 明朝" panose="02020609040205080304" pitchFamily="17" charset="-128"/>
              </a:rPr>
              <a:t>別紙様式２－４</a:t>
            </a:r>
            <a:endParaRPr kumimoji="1" lang="ja-JP" altLang="en-US" sz="1200" dirty="0">
              <a:latin typeface="ＭＳ 明朝" panose="02020609040205080304" pitchFamily="17" charset="-128"/>
              <a:ea typeface="ＭＳ 明朝" panose="02020609040205080304" pitchFamily="17" charset="-128"/>
            </a:endParaRPr>
          </a:p>
        </p:txBody>
      </p:sp>
      <p:sp>
        <p:nvSpPr>
          <p:cNvPr id="6" name="テキスト ボックス 5"/>
          <p:cNvSpPr txBox="1"/>
          <p:nvPr/>
        </p:nvSpPr>
        <p:spPr>
          <a:xfrm>
            <a:off x="2229338" y="75824"/>
            <a:ext cx="5447325" cy="369332"/>
          </a:xfrm>
          <a:prstGeom prst="rect">
            <a:avLst/>
          </a:prstGeom>
          <a:noFill/>
        </p:spPr>
        <p:txBody>
          <a:bodyPr wrap="none" rtlCol="0">
            <a:spAutoFit/>
          </a:bodyPr>
          <a:lstStyle/>
          <a:p>
            <a:r>
              <a:rPr lang="ja-JP" altLang="en-US" dirty="0" smtClean="0"/>
              <a:t>リハビリテーションマネジメントにおけるプロセス管理票</a:t>
            </a:r>
          </a:p>
        </p:txBody>
      </p:sp>
      <p:sp>
        <p:nvSpPr>
          <p:cNvPr id="2" name="テキスト ボックス 1"/>
          <p:cNvSpPr txBox="1"/>
          <p:nvPr/>
        </p:nvSpPr>
        <p:spPr>
          <a:xfrm>
            <a:off x="344488" y="6669360"/>
            <a:ext cx="4392488" cy="246221"/>
          </a:xfrm>
          <a:prstGeom prst="rect">
            <a:avLst/>
          </a:prstGeom>
          <a:noFill/>
        </p:spPr>
        <p:txBody>
          <a:bodyPr wrap="square" rtlCol="0">
            <a:spAutoFit/>
          </a:bodyPr>
          <a:lstStyle/>
          <a:p>
            <a:r>
              <a:rPr lang="en-US" altLang="ja-JP" sz="1000" dirty="0"/>
              <a:t>※CM</a:t>
            </a:r>
            <a:r>
              <a:rPr lang="ja-JP" altLang="en-US" sz="1000" dirty="0"/>
              <a:t>：介護支援</a:t>
            </a:r>
            <a:r>
              <a:rPr lang="ja-JP" altLang="en-US" sz="1000" dirty="0" smtClean="0"/>
              <a:t>専門員　</a:t>
            </a:r>
            <a:r>
              <a:rPr lang="en-US" altLang="ja-JP" sz="1000" dirty="0" smtClean="0"/>
              <a:t>CW</a:t>
            </a:r>
            <a:r>
              <a:rPr lang="ja-JP" altLang="en-US" sz="1000" dirty="0"/>
              <a:t>：指定訪問介護のサービス</a:t>
            </a:r>
            <a:r>
              <a:rPr lang="ja-JP" altLang="en-US" sz="1000" dirty="0" smtClean="0"/>
              <a:t>責任者</a:t>
            </a:r>
            <a:endParaRPr lang="ja-JP" altLang="en-US" sz="1000" dirty="0"/>
          </a:p>
        </p:txBody>
      </p:sp>
      <p:sp>
        <p:nvSpPr>
          <p:cNvPr id="7" name="テキスト ボックス 6"/>
          <p:cNvSpPr txBox="1"/>
          <p:nvPr/>
        </p:nvSpPr>
        <p:spPr>
          <a:xfrm>
            <a:off x="488504" y="359952"/>
            <a:ext cx="3278462" cy="307777"/>
          </a:xfrm>
          <a:prstGeom prst="rect">
            <a:avLst/>
          </a:prstGeom>
          <a:noFill/>
        </p:spPr>
        <p:txBody>
          <a:bodyPr wrap="none" rtlCol="0">
            <a:spAutoFit/>
          </a:bodyPr>
          <a:lstStyle/>
          <a:p>
            <a:r>
              <a:rPr kumimoji="1" lang="ja-JP" altLang="en-US" sz="1400" dirty="0" smtClean="0"/>
              <a:t>利用者氏名</a:t>
            </a:r>
            <a:r>
              <a:rPr kumimoji="1" lang="ja-JP" altLang="en-US" sz="1400" u="sng" dirty="0" smtClean="0"/>
              <a:t>　　　　　　　　　　　　　　　　　</a:t>
            </a:r>
            <a:r>
              <a:rPr kumimoji="1" lang="ja-JP" altLang="en-US" sz="1400" dirty="0" smtClean="0"/>
              <a:t>殿</a:t>
            </a:r>
            <a:endParaRPr kumimoji="1" lang="ja-JP" altLang="en-US" sz="1400" dirty="0"/>
          </a:p>
        </p:txBody>
      </p:sp>
      <p:sp>
        <p:nvSpPr>
          <p:cNvPr id="8" name="テキスト ボックス 7"/>
          <p:cNvSpPr txBox="1"/>
          <p:nvPr/>
        </p:nvSpPr>
        <p:spPr>
          <a:xfrm>
            <a:off x="6825208" y="375340"/>
            <a:ext cx="2646878" cy="276999"/>
          </a:xfrm>
          <a:prstGeom prst="rect">
            <a:avLst/>
          </a:prstGeom>
          <a:noFill/>
        </p:spPr>
        <p:txBody>
          <a:bodyPr wrap="none" rtlCol="0">
            <a:spAutoFit/>
          </a:bodyPr>
          <a:lstStyle/>
          <a:p>
            <a:r>
              <a:rPr kumimoji="1" lang="ja-JP" altLang="en-US" sz="1200" dirty="0" smtClean="0"/>
              <a:t>作成年月日　　　　年　　　　月　　　　日</a:t>
            </a:r>
            <a:endParaRPr kumimoji="1" lang="ja-JP" altLang="en-US" sz="1200" dirty="0"/>
          </a:p>
        </p:txBody>
      </p:sp>
    </p:spTree>
    <p:extLst>
      <p:ext uri="{BB962C8B-B14F-4D97-AF65-F5344CB8AC3E}">
        <p14:creationId xmlns:p14="http://schemas.microsoft.com/office/powerpoint/2010/main" val="312850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843</TotalTime>
  <Words>1195</Words>
  <Application>Microsoft Office PowerPoint</Application>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明朝</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ヤマサキ　ミナミ</dc:creator>
  <cp:lastModifiedBy>ヤマサキ　ミナミ</cp:lastModifiedBy>
  <cp:revision>1</cp:revision>
  <cp:lastPrinted>2015-03-24T12:39:18Z</cp:lastPrinted>
  <dcterms:created xsi:type="dcterms:W3CDTF">2014-10-17T02:16:00Z</dcterms:created>
  <dcterms:modified xsi:type="dcterms:W3CDTF">2022-08-16T10:45:26Z</dcterms:modified>
</cp:coreProperties>
</file>