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3333FF"/>
    <a:srgbClr val="0000CC"/>
    <a:srgbClr val="3366FF"/>
    <a:srgbClr val="CCECFF"/>
    <a:srgbClr val="4E7EBA"/>
    <a:srgbClr val="CCFF99"/>
    <a:srgbClr val="FF99FF"/>
    <a:srgbClr val="CCFFFF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434" autoAdjust="0"/>
  </p:normalViewPr>
  <p:slideViewPr>
    <p:cSldViewPr snapToGrid="0">
      <p:cViewPr varScale="1">
        <p:scale>
          <a:sx n="52" d="100"/>
          <a:sy n="52" d="100"/>
        </p:scale>
        <p:origin x="22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3" Type="http://schemas.openxmlformats.org/officeDocument/2006/relationships/presProps" Target="presProp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tableStyles" Target="tableStyles.xml" />
  <Relationship Id="rId5" Type="http://schemas.openxmlformats.org/officeDocument/2006/relationships/theme" Target="theme/theme1.xml" />
  <Relationship Id="rId4" Type="http://schemas.openxmlformats.org/officeDocument/2006/relationships/viewProps" Target="viewProps.xml" />
</Relationship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66" indent="0" algn="ctr">
              <a:buNone/>
              <a:defRPr sz="1500"/>
            </a:lvl2pPr>
            <a:lvl3pPr marL="685732" indent="0" algn="ctr">
              <a:buNone/>
              <a:defRPr sz="1350"/>
            </a:lvl3pPr>
            <a:lvl4pPr marL="1028599" indent="0" algn="ctr">
              <a:buNone/>
              <a:defRPr sz="1200"/>
            </a:lvl4pPr>
            <a:lvl5pPr marL="1371464" indent="0" algn="ctr">
              <a:buNone/>
              <a:defRPr sz="1200"/>
            </a:lvl5pPr>
            <a:lvl6pPr marL="1714331" indent="0" algn="ctr">
              <a:buNone/>
              <a:defRPr sz="1200"/>
            </a:lvl6pPr>
            <a:lvl7pPr marL="2057197" indent="0" algn="ctr">
              <a:buNone/>
              <a:defRPr sz="1200"/>
            </a:lvl7pPr>
            <a:lvl8pPr marL="2400063" indent="0" algn="ctr">
              <a:buNone/>
              <a:defRPr sz="1200"/>
            </a:lvl8pPr>
            <a:lvl9pPr marL="2742929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7B882-C4BE-40B1-BB7D-D4E8AF1A950D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EAF5F-265A-4113-81CD-D104452E43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975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7B882-C4BE-40B1-BB7D-D4E8AF1A950D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EAF5F-265A-4113-81CD-D104452E43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271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5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5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7B882-C4BE-40B1-BB7D-D4E8AF1A950D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EAF5F-265A-4113-81CD-D104452E43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3561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7B882-C4BE-40B1-BB7D-D4E8AF1A950D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EAF5F-265A-4113-81CD-D104452E43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8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6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3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59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4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3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1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292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7B882-C4BE-40B1-BB7D-D4E8AF1A950D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EAF5F-265A-4113-81CD-D104452E43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41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7B882-C4BE-40B1-BB7D-D4E8AF1A950D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EAF5F-265A-4113-81CD-D104452E43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807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428349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66" indent="0">
              <a:buNone/>
              <a:defRPr sz="1500" b="1"/>
            </a:lvl2pPr>
            <a:lvl3pPr marL="685732" indent="0">
              <a:buNone/>
              <a:defRPr sz="1350" b="1"/>
            </a:lvl3pPr>
            <a:lvl4pPr marL="1028599" indent="0">
              <a:buNone/>
              <a:defRPr sz="1200" b="1"/>
            </a:lvl4pPr>
            <a:lvl5pPr marL="1371464" indent="0">
              <a:buNone/>
              <a:defRPr sz="1200" b="1"/>
            </a:lvl5pPr>
            <a:lvl6pPr marL="1714331" indent="0">
              <a:buNone/>
              <a:defRPr sz="1200" b="1"/>
            </a:lvl6pPr>
            <a:lvl7pPr marL="2057197" indent="0">
              <a:buNone/>
              <a:defRPr sz="1200" b="1"/>
            </a:lvl7pPr>
            <a:lvl8pPr marL="2400063" indent="0">
              <a:buNone/>
              <a:defRPr sz="1200" b="1"/>
            </a:lvl8pPr>
            <a:lvl9pPr marL="2742929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618444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9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66" indent="0">
              <a:buNone/>
              <a:defRPr sz="1500" b="1"/>
            </a:lvl2pPr>
            <a:lvl3pPr marL="685732" indent="0">
              <a:buNone/>
              <a:defRPr sz="1350" b="1"/>
            </a:lvl3pPr>
            <a:lvl4pPr marL="1028599" indent="0">
              <a:buNone/>
              <a:defRPr sz="1200" b="1"/>
            </a:lvl4pPr>
            <a:lvl5pPr marL="1371464" indent="0">
              <a:buNone/>
              <a:defRPr sz="1200" b="1"/>
            </a:lvl5pPr>
            <a:lvl6pPr marL="1714331" indent="0">
              <a:buNone/>
              <a:defRPr sz="1200" b="1"/>
            </a:lvl6pPr>
            <a:lvl7pPr marL="2057197" indent="0">
              <a:buNone/>
              <a:defRPr sz="1200" b="1"/>
            </a:lvl7pPr>
            <a:lvl8pPr marL="2400063" indent="0">
              <a:buNone/>
              <a:defRPr sz="1200" b="1"/>
            </a:lvl8pPr>
            <a:lvl9pPr marL="2742929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4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7B882-C4BE-40B1-BB7D-D4E8AF1A950D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EAF5F-265A-4113-81CD-D104452E43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104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7B882-C4BE-40B1-BB7D-D4E8AF1A950D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EAF5F-265A-4113-81CD-D104452E43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3293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7B882-C4BE-40B1-BB7D-D4E8AF1A950D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EAF5F-265A-4113-81CD-D104452E43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04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5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2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66" indent="0">
              <a:buNone/>
              <a:defRPr sz="1050"/>
            </a:lvl2pPr>
            <a:lvl3pPr marL="685732" indent="0">
              <a:buNone/>
              <a:defRPr sz="900"/>
            </a:lvl3pPr>
            <a:lvl4pPr marL="1028599" indent="0">
              <a:buNone/>
              <a:defRPr sz="750"/>
            </a:lvl4pPr>
            <a:lvl5pPr marL="1371464" indent="0">
              <a:buNone/>
              <a:defRPr sz="750"/>
            </a:lvl5pPr>
            <a:lvl6pPr marL="1714331" indent="0">
              <a:buNone/>
              <a:defRPr sz="750"/>
            </a:lvl6pPr>
            <a:lvl7pPr marL="2057197" indent="0">
              <a:buNone/>
              <a:defRPr sz="750"/>
            </a:lvl7pPr>
            <a:lvl8pPr marL="2400063" indent="0">
              <a:buNone/>
              <a:defRPr sz="750"/>
            </a:lvl8pPr>
            <a:lvl9pPr marL="2742929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7B882-C4BE-40B1-BB7D-D4E8AF1A950D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EAF5F-265A-4113-81CD-D104452E43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8615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5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66" indent="0">
              <a:buNone/>
              <a:defRPr sz="2100"/>
            </a:lvl2pPr>
            <a:lvl3pPr marL="685732" indent="0">
              <a:buNone/>
              <a:defRPr sz="1800"/>
            </a:lvl3pPr>
            <a:lvl4pPr marL="1028599" indent="0">
              <a:buNone/>
              <a:defRPr sz="1500"/>
            </a:lvl4pPr>
            <a:lvl5pPr marL="1371464" indent="0">
              <a:buNone/>
              <a:defRPr sz="1500"/>
            </a:lvl5pPr>
            <a:lvl6pPr marL="1714331" indent="0">
              <a:buNone/>
              <a:defRPr sz="1500"/>
            </a:lvl6pPr>
            <a:lvl7pPr marL="2057197" indent="0">
              <a:buNone/>
              <a:defRPr sz="1500"/>
            </a:lvl7pPr>
            <a:lvl8pPr marL="2400063" indent="0">
              <a:buNone/>
              <a:defRPr sz="1500"/>
            </a:lvl8pPr>
            <a:lvl9pPr marL="2742929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2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66" indent="0">
              <a:buNone/>
              <a:defRPr sz="1050"/>
            </a:lvl2pPr>
            <a:lvl3pPr marL="685732" indent="0">
              <a:buNone/>
              <a:defRPr sz="900"/>
            </a:lvl3pPr>
            <a:lvl4pPr marL="1028599" indent="0">
              <a:buNone/>
              <a:defRPr sz="750"/>
            </a:lvl4pPr>
            <a:lvl5pPr marL="1371464" indent="0">
              <a:buNone/>
              <a:defRPr sz="750"/>
            </a:lvl5pPr>
            <a:lvl6pPr marL="1714331" indent="0">
              <a:buNone/>
              <a:defRPr sz="750"/>
            </a:lvl6pPr>
            <a:lvl7pPr marL="2057197" indent="0">
              <a:buNone/>
              <a:defRPr sz="750"/>
            </a:lvl7pPr>
            <a:lvl8pPr marL="2400063" indent="0">
              <a:buNone/>
              <a:defRPr sz="750"/>
            </a:lvl8pPr>
            <a:lvl9pPr marL="2742929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7B882-C4BE-40B1-BB7D-D4E8AF1A950D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EAF5F-265A-4113-81CD-D104452E43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7095407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9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7B882-C4BE-40B1-BB7D-D4E8AF1A950D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9181399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9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EAF5F-265A-4113-81CD-D104452E43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2279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732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33" indent="-171433" algn="l" defTabSz="685732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299" indent="-171433" algn="l" defTabSz="68573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66" indent="-171433" algn="l" defTabSz="68573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32" indent="-171433" algn="l" defTabSz="68573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898" indent="-171433" algn="l" defTabSz="68573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764" indent="-171433" algn="l" defTabSz="68573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30" indent="-171433" algn="l" defTabSz="68573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496" indent="-171433" algn="l" defTabSz="68573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362" indent="-171433" algn="l" defTabSz="68573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3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66" algn="l" defTabSz="68573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32" algn="l" defTabSz="68573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599" algn="l" defTabSz="68573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64" algn="l" defTabSz="68573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31" algn="l" defTabSz="68573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197" algn="l" defTabSz="68573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063" algn="l" defTabSz="68573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29" algn="l" defTabSz="68573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7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660298"/>
              </p:ext>
            </p:extLst>
          </p:nvPr>
        </p:nvGraphicFramePr>
        <p:xfrm>
          <a:off x="32084" y="1285828"/>
          <a:ext cx="6793832" cy="789244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07356">
                  <a:extLst>
                    <a:ext uri="{9D8B030D-6E8A-4147-A177-3AD203B41FA5}">
                      <a16:colId xmlns:a16="http://schemas.microsoft.com/office/drawing/2014/main" val="2115353054"/>
                    </a:ext>
                  </a:extLst>
                </a:gridCol>
                <a:gridCol w="1531620">
                  <a:extLst>
                    <a:ext uri="{9D8B030D-6E8A-4147-A177-3AD203B41FA5}">
                      <a16:colId xmlns:a16="http://schemas.microsoft.com/office/drawing/2014/main" val="1487904240"/>
                    </a:ext>
                  </a:extLst>
                </a:gridCol>
                <a:gridCol w="2154856">
                  <a:extLst>
                    <a:ext uri="{9D8B030D-6E8A-4147-A177-3AD203B41FA5}">
                      <a16:colId xmlns:a16="http://schemas.microsoft.com/office/drawing/2014/main" val="3163943357"/>
                    </a:ext>
                  </a:extLst>
                </a:gridCol>
              </a:tblGrid>
              <a:tr h="3372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管轄市町村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保健所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往診専用</a:t>
                      </a:r>
                      <a:r>
                        <a:rPr kumimoji="1" lang="ja-JP" altLang="en-US" sz="1200" dirty="0" smtClean="0"/>
                        <a:t>ダイヤル</a:t>
                      </a:r>
                      <a:endParaRPr kumimoji="1" lang="en-US" altLang="ja-JP" sz="1200" dirty="0" smtClean="0"/>
                    </a:p>
                    <a:p>
                      <a:pPr marL="0" marR="0" lvl="0" indent="0" algn="ctr" defTabSz="6857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solidFill>
                            <a:srgbClr val="FFFFFF"/>
                          </a:solidFill>
                        </a:rPr>
                        <a:t>基本対応時間 </a:t>
                      </a:r>
                      <a:r>
                        <a:rPr kumimoji="1" lang="en-US" altLang="ja-JP" sz="900" dirty="0" smtClean="0">
                          <a:solidFill>
                            <a:srgbClr val="FFFFFF"/>
                          </a:solidFill>
                        </a:rPr>
                        <a:t>9:00</a:t>
                      </a:r>
                      <a:r>
                        <a:rPr kumimoji="1" lang="ja-JP" altLang="en-US" sz="900" dirty="0" smtClean="0">
                          <a:solidFill>
                            <a:srgbClr val="FFFFFF"/>
                          </a:solidFill>
                        </a:rPr>
                        <a:t>～</a:t>
                      </a:r>
                      <a:r>
                        <a:rPr kumimoji="1" lang="en-US" altLang="ja-JP" sz="900" dirty="0" smtClean="0">
                          <a:solidFill>
                            <a:srgbClr val="FFFFFF"/>
                          </a:solidFill>
                        </a:rPr>
                        <a:t>21:00</a:t>
                      </a:r>
                      <a:endParaRPr kumimoji="1" lang="ja-JP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8513007"/>
                  </a:ext>
                </a:extLst>
              </a:tr>
              <a:tr h="291440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/>
                        <a:t>池田市、箕面市、豊能町、能勢町</a:t>
                      </a:r>
                      <a:endParaRPr kumimoji="1" lang="ja-JP" altLang="en-US" sz="13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池田保健所</a:t>
                      </a:r>
                      <a:endParaRPr kumimoji="1" lang="ja-JP" altLang="en-US" sz="1400" b="1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kern="1200" dirty="0" smtClean="0">
                          <a:solidFill>
                            <a:schemeClr val="dk1"/>
                          </a:solidFill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  <a:cs typeface="+mn-cs"/>
                        </a:rPr>
                        <a:t>080-7302-8006</a:t>
                      </a:r>
                      <a:endParaRPr kumimoji="1" lang="ja-JP" altLang="en-US" sz="1100" dirty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401778"/>
                  </a:ext>
                </a:extLst>
              </a:tr>
              <a:tr h="291440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/>
                        <a:t>茨木市、摂津市、島本町</a:t>
                      </a:r>
                      <a:endParaRPr kumimoji="1" lang="ja-JP" altLang="en-US" sz="13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茨木保健所</a:t>
                      </a:r>
                      <a:endParaRPr kumimoji="1" lang="ja-JP" altLang="en-US" sz="1400" b="1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 smtClean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090-7498-3398</a:t>
                      </a:r>
                      <a:endParaRPr kumimoji="1" lang="ja-JP" altLang="en-US" sz="1100" dirty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11087611"/>
                  </a:ext>
                </a:extLst>
              </a:tr>
              <a:tr h="291440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/>
                        <a:t>守口市、門真市</a:t>
                      </a:r>
                      <a:endParaRPr kumimoji="1" lang="ja-JP" altLang="en-US" sz="13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守口保健所</a:t>
                      </a:r>
                      <a:endParaRPr kumimoji="1" lang="ja-JP" altLang="en-US" sz="1400" b="1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kern="1200" dirty="0" smtClean="0">
                          <a:solidFill>
                            <a:schemeClr val="dk1"/>
                          </a:solidFill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  <a:cs typeface="+mn-cs"/>
                        </a:rPr>
                        <a:t>080-7302-7948</a:t>
                      </a:r>
                      <a:endParaRPr kumimoji="1" lang="ja-JP" altLang="en-US" sz="1100" dirty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2449788"/>
                  </a:ext>
                </a:extLst>
              </a:tr>
              <a:tr h="291440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/>
                        <a:t>四條畷市、交野市、大東市</a:t>
                      </a:r>
                      <a:endParaRPr kumimoji="1" lang="ja-JP" altLang="en-US" sz="13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四條畷保健所</a:t>
                      </a:r>
                      <a:endParaRPr kumimoji="1" lang="en-US" altLang="ja-JP" sz="1400" b="1" dirty="0" smtClean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kern="1200" dirty="0" smtClean="0">
                          <a:solidFill>
                            <a:schemeClr val="dk1"/>
                          </a:solidFill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  <a:cs typeface="+mn-cs"/>
                        </a:rPr>
                        <a:t>080-7302-7965</a:t>
                      </a:r>
                      <a:endParaRPr kumimoji="1" lang="ja-JP" altLang="en-US" sz="1100" dirty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8453937"/>
                  </a:ext>
                </a:extLst>
              </a:tr>
              <a:tr h="291440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/>
                        <a:t>藤井寺市、羽曳野市、松原市、柏原市</a:t>
                      </a:r>
                      <a:endParaRPr kumimoji="1" lang="ja-JP" altLang="en-US" sz="13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藤井寺保健所</a:t>
                      </a:r>
                      <a:endParaRPr kumimoji="1" lang="ja-JP" altLang="en-US" sz="1400" b="1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altLang="ja-JP" sz="1100" u="none" strike="noStrike" dirty="0" smtClean="0"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  072-955-4145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05695171"/>
                  </a:ext>
                </a:extLst>
              </a:tr>
              <a:tr h="352472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/>
                        <a:t>富田林市、河内長野市、大阪狭山市、</a:t>
                      </a:r>
                      <a:endParaRPr kumimoji="1" lang="en-US" altLang="ja-JP" sz="1300" dirty="0" smtClean="0"/>
                    </a:p>
                    <a:p>
                      <a:r>
                        <a:rPr kumimoji="1" lang="ja-JP" altLang="en-US" sz="1300" dirty="0" smtClean="0"/>
                        <a:t>太子町、河南町、千早赤阪村</a:t>
                      </a:r>
                      <a:endParaRPr kumimoji="1" lang="ja-JP" altLang="en-US" sz="13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富田林保健所</a:t>
                      </a:r>
                      <a:endParaRPr kumimoji="1" lang="ja-JP" altLang="en-US" sz="1400" b="1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 smtClean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080-8750-0171</a:t>
                      </a:r>
                      <a:endParaRPr kumimoji="1" lang="ja-JP" altLang="en-US" sz="1100" dirty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4703537"/>
                  </a:ext>
                </a:extLst>
              </a:tr>
              <a:tr h="303971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和泉市、泉大津市、高石市、忠岡町</a:t>
                      </a:r>
                      <a:endParaRPr kumimoji="1" lang="ja-JP" altLang="en-US" sz="14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和泉保健所</a:t>
                      </a:r>
                      <a:endParaRPr kumimoji="1" lang="ja-JP" altLang="en-US" sz="1400" b="1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kern="1200" dirty="0" smtClean="0">
                          <a:solidFill>
                            <a:schemeClr val="dk1"/>
                          </a:solidFill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  <a:cs typeface="+mn-cs"/>
                        </a:rPr>
                        <a:t>080-7302-7977</a:t>
                      </a:r>
                      <a:endParaRPr kumimoji="1" lang="en-US" altLang="ja-JP" sz="1100" dirty="0" smtClean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0521978"/>
                  </a:ext>
                </a:extLst>
              </a:tr>
              <a:tr h="29144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岸和田市、貝塚市</a:t>
                      </a:r>
                      <a:endParaRPr kumimoji="1" lang="ja-JP" altLang="en-US" sz="14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岸和田保健所</a:t>
                      </a:r>
                      <a:endParaRPr kumimoji="1" lang="ja-JP" altLang="en-US" sz="1400" b="1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kern="1200" dirty="0" smtClean="0">
                          <a:solidFill>
                            <a:schemeClr val="dk1"/>
                          </a:solidFill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  <a:cs typeface="+mn-cs"/>
                        </a:rPr>
                        <a:t>080-7302-8026</a:t>
                      </a:r>
                      <a:endParaRPr kumimoji="1" lang="ja-JP" altLang="en-US" sz="1100" dirty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7916437"/>
                  </a:ext>
                </a:extLst>
              </a:tr>
              <a:tr h="445063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泉佐野市、泉南市、阪南市、熊取町、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smtClean="0"/>
                        <a:t>田尻町、岬町</a:t>
                      </a:r>
                      <a:endParaRPr kumimoji="1" lang="ja-JP" altLang="en-US" sz="14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泉佐野保健所</a:t>
                      </a:r>
                      <a:endParaRPr kumimoji="1" lang="ja-JP" altLang="en-US" sz="1400" b="1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kern="1200" dirty="0" smtClean="0">
                          <a:solidFill>
                            <a:schemeClr val="dk1"/>
                          </a:solidFill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  <a:cs typeface="+mn-cs"/>
                        </a:rPr>
                        <a:t>080-7302-7968</a:t>
                      </a:r>
                      <a:endParaRPr kumimoji="1" lang="ja-JP" altLang="en-US" sz="1100" dirty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0472572"/>
                  </a:ext>
                </a:extLst>
              </a:tr>
              <a:tr h="353623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大阪市　　</a:t>
                      </a:r>
                      <a:endParaRPr kumimoji="1" lang="ja-JP" altLang="en-US" sz="14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大阪市保健所</a:t>
                      </a:r>
                      <a:endParaRPr kumimoji="1" lang="ja-JP" altLang="en-US" sz="1400" b="1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 smtClean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06-6647-0641</a:t>
                      </a:r>
                    </a:p>
                    <a:p>
                      <a:pPr algn="l"/>
                      <a:r>
                        <a:rPr kumimoji="1" lang="ja-JP" altLang="en-US" sz="1100" dirty="0" smtClean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受診相談センター</a:t>
                      </a:r>
                      <a:endParaRPr kumimoji="1" lang="ja-JP" altLang="en-US" sz="1100" dirty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60043204"/>
                  </a:ext>
                </a:extLst>
              </a:tr>
              <a:tr h="29144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堺市</a:t>
                      </a:r>
                      <a:endParaRPr kumimoji="1" lang="ja-JP" altLang="en-US" sz="14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堺市保健所</a:t>
                      </a:r>
                      <a:endParaRPr kumimoji="1" lang="ja-JP" altLang="en-US" sz="1400" b="1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6857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080-2586-1933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9410253"/>
                  </a:ext>
                </a:extLst>
              </a:tr>
              <a:tr h="29144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東大阪市</a:t>
                      </a:r>
                      <a:endParaRPr kumimoji="1" lang="ja-JP" altLang="en-US" sz="14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東大阪市保健所</a:t>
                      </a:r>
                      <a:endParaRPr kumimoji="1" lang="ja-JP" altLang="en-US" sz="1400" b="1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090-1545-6971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4116191"/>
                  </a:ext>
                </a:extLst>
              </a:tr>
              <a:tr h="29144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高槻市</a:t>
                      </a:r>
                      <a:endParaRPr kumimoji="1" lang="ja-JP" altLang="en-US" sz="14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高槻市保健所</a:t>
                      </a:r>
                      <a:endParaRPr kumimoji="1" lang="ja-JP" altLang="en-US" sz="1400" b="1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 smtClean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072-661-9332</a:t>
                      </a:r>
                      <a:endParaRPr kumimoji="1" lang="ja-JP" altLang="en-US" sz="1100" dirty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3083710"/>
                  </a:ext>
                </a:extLst>
              </a:tr>
              <a:tr h="29144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豊中市</a:t>
                      </a:r>
                      <a:endParaRPr kumimoji="1" lang="ja-JP" altLang="en-US" sz="14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豊中市保健所</a:t>
                      </a:r>
                      <a:endParaRPr kumimoji="1" lang="ja-JP" altLang="en-US" sz="1400" b="1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090-1119-6977</a:t>
                      </a:r>
                      <a:endParaRPr kumimoji="1" lang="ja-JP" altLang="en-US" sz="1100" dirty="0" smtClean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2315430"/>
                  </a:ext>
                </a:extLst>
              </a:tr>
              <a:tr h="29144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枚方市</a:t>
                      </a:r>
                      <a:endParaRPr kumimoji="1" lang="ja-JP" altLang="en-US" sz="14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枚方市保健所</a:t>
                      </a:r>
                      <a:endParaRPr kumimoji="1" lang="ja-JP" altLang="en-US" sz="1400" b="1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 smtClean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072-807-7625</a:t>
                      </a:r>
                      <a:endParaRPr kumimoji="1" lang="ja-JP" altLang="en-US" sz="1100" dirty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9187301"/>
                  </a:ext>
                </a:extLst>
              </a:tr>
              <a:tr h="72860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八尾市</a:t>
                      </a:r>
                      <a:endParaRPr kumimoji="1" lang="ja-JP" altLang="en-US" sz="12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八尾市保健所</a:t>
                      </a:r>
                      <a:endParaRPr kumimoji="1" lang="ja-JP" altLang="en-US" sz="1400" b="1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①平日</a:t>
                      </a:r>
                      <a:r>
                        <a:rPr kumimoji="1" lang="en-US" altLang="ja-JP" sz="1100" dirty="0" smtClean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8:45</a:t>
                      </a:r>
                      <a:r>
                        <a:rPr kumimoji="1" lang="ja-JP" altLang="en-US" sz="1100" dirty="0" smtClean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17:15</a:t>
                      </a:r>
                    </a:p>
                    <a:p>
                      <a:pPr algn="l"/>
                      <a:r>
                        <a:rPr kumimoji="1" lang="ja-JP" altLang="en-US" sz="1100" dirty="0" smtClean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r>
                        <a:rPr kumimoji="1" lang="en-US" altLang="ja-JP" sz="1100" dirty="0" smtClean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080-9045-9584</a:t>
                      </a:r>
                    </a:p>
                    <a:p>
                      <a:pPr algn="l"/>
                      <a:r>
                        <a:rPr kumimoji="1" lang="ja-JP" altLang="en-US" sz="1100" dirty="0" smtClean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②上記時間外、休日</a:t>
                      </a:r>
                      <a:endParaRPr kumimoji="1" lang="en-US" altLang="ja-JP" sz="1100" dirty="0" smtClean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r>
                        <a:rPr kumimoji="1" lang="en-US" altLang="ja-JP" sz="1100" dirty="0" smtClean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072-991-3881</a:t>
                      </a:r>
                      <a:endParaRPr kumimoji="1" lang="ja-JP" altLang="en-US" sz="1100" dirty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179740"/>
                  </a:ext>
                </a:extLst>
              </a:tr>
              <a:tr h="29144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寝屋川市</a:t>
                      </a:r>
                      <a:endParaRPr kumimoji="1" lang="ja-JP" altLang="en-US" sz="14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寝屋川市保健所</a:t>
                      </a:r>
                      <a:endParaRPr kumimoji="1" lang="ja-JP" altLang="en-US" sz="1400" b="1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①平日・土日祝</a:t>
                      </a:r>
                      <a:r>
                        <a:rPr kumimoji="1" lang="en-US" altLang="ja-JP" sz="1100" dirty="0" smtClean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9:00</a:t>
                      </a:r>
                      <a:r>
                        <a:rPr kumimoji="1" lang="ja-JP" altLang="en-US" sz="1100" dirty="0" smtClean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17:30</a:t>
                      </a:r>
                    </a:p>
                    <a:p>
                      <a:pPr algn="l"/>
                      <a:r>
                        <a:rPr kumimoji="1" lang="ja-JP" altLang="en-US" sz="1100" dirty="0" smtClean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r>
                        <a:rPr kumimoji="1" lang="en-US" altLang="ja-JP" sz="1100" dirty="0" smtClean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072-829-1210</a:t>
                      </a:r>
                    </a:p>
                    <a:p>
                      <a:pPr algn="l"/>
                      <a:r>
                        <a:rPr kumimoji="1" lang="ja-JP" altLang="en-US" sz="1100" dirty="0" smtClean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②上記時間外</a:t>
                      </a:r>
                      <a:endParaRPr kumimoji="1" lang="en-US" altLang="ja-JP" sz="1100" dirty="0" smtClean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r>
                        <a:rPr kumimoji="1" lang="en-US" altLang="ja-JP" sz="1100" dirty="0" smtClean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080-9943-0225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2590315"/>
                  </a:ext>
                </a:extLst>
              </a:tr>
              <a:tr h="836327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吹田市</a:t>
                      </a:r>
                      <a:endParaRPr kumimoji="1" lang="ja-JP" altLang="en-US" sz="14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吹田市保健所</a:t>
                      </a:r>
                      <a:endParaRPr kumimoji="1" lang="ja-JP" altLang="en-US" sz="1400" b="1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①平日</a:t>
                      </a:r>
                      <a:endParaRPr kumimoji="1" lang="en-US" altLang="ja-JP" sz="1100" dirty="0" smtClean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r>
                        <a:rPr kumimoji="1" lang="ja-JP" altLang="en-US" sz="11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０６</a:t>
                      </a:r>
                      <a:r>
                        <a:rPr kumimoji="1" lang="en-US" altLang="ja-JP" sz="11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-</a:t>
                      </a:r>
                      <a:r>
                        <a:rPr kumimoji="1" lang="ja-JP" altLang="en-US" sz="11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４８６０</a:t>
                      </a:r>
                      <a:r>
                        <a:rPr kumimoji="1" lang="en-US" altLang="zh-TW" sz="11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-6155</a:t>
                      </a:r>
                      <a:endParaRPr kumimoji="1" lang="en-US" altLang="ja-JP" sz="1100" dirty="0" smtClean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②夜間土日祝</a:t>
                      </a:r>
                      <a:endParaRPr kumimoji="1" lang="en-US" altLang="ja-JP" sz="1100" dirty="0" smtClean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　</a:t>
                      </a:r>
                      <a:r>
                        <a:rPr kumimoji="1" lang="en-US" altLang="zh-TW" sz="11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080</a:t>
                      </a:r>
                      <a:r>
                        <a:rPr kumimoji="1" lang="en-US" altLang="ja-JP" sz="11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-</a:t>
                      </a:r>
                      <a:r>
                        <a:rPr kumimoji="1" lang="en-US" altLang="zh-TW" sz="11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7383</a:t>
                      </a:r>
                      <a:r>
                        <a:rPr kumimoji="1" lang="en-US" altLang="ja-JP" sz="11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-</a:t>
                      </a:r>
                      <a:r>
                        <a:rPr kumimoji="1" lang="en-US" altLang="zh-TW" sz="11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1816</a:t>
                      </a:r>
                      <a:endParaRPr kumimoji="1" lang="ja-JP" altLang="en-US" sz="1100" dirty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425061"/>
                  </a:ext>
                </a:extLst>
              </a:tr>
            </a:tbl>
          </a:graphicData>
        </a:graphic>
      </p:graphicFrame>
      <p:sp>
        <p:nvSpPr>
          <p:cNvPr id="3" name="角丸四角形 2"/>
          <p:cNvSpPr/>
          <p:nvPr/>
        </p:nvSpPr>
        <p:spPr>
          <a:xfrm>
            <a:off x="0" y="3404"/>
            <a:ext cx="6858000" cy="285791"/>
          </a:xfrm>
          <a:prstGeom prst="roundRect">
            <a:avLst>
              <a:gd name="adj" fmla="val 1923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高齢者施設等（入所施設）往診専用</a:t>
            </a:r>
            <a:r>
              <a:rPr kumimoji="1" lang="ja-JP" altLang="en-US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ダイヤル</a:t>
            </a:r>
            <a:r>
              <a:rPr kumimoji="1"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一覧</a:t>
            </a:r>
            <a:endParaRPr kumimoji="1" lang="en-US" altLang="ja-JP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085" y="270129"/>
            <a:ext cx="68259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施設の医療機関で新型コロナの治療が困難な場合は、保健所の往診専用ダイヤルにご相談ください。</a:t>
            </a:r>
            <a:endParaRPr kumimoji="1" lang="en-US" altLang="ja-JP" sz="1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706683"/>
            <a:ext cx="68259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/>
              <a:t>※</a:t>
            </a:r>
            <a:r>
              <a:rPr kumimoji="1" lang="ja-JP" altLang="en-US" sz="1200" dirty="0"/>
              <a:t>　このダイヤルは、高齢者及び</a:t>
            </a:r>
            <a:r>
              <a:rPr kumimoji="1" lang="ja-JP" altLang="en-US" sz="1200" dirty="0" err="1"/>
              <a:t>障がい</a:t>
            </a:r>
            <a:r>
              <a:rPr kumimoji="1" lang="ja-JP" altLang="en-US" sz="1200" dirty="0"/>
              <a:t>児者施設（入所）の往診の相談専用です。</a:t>
            </a:r>
            <a:endParaRPr kumimoji="1" lang="en-US" altLang="ja-JP" sz="1200" dirty="0"/>
          </a:p>
          <a:p>
            <a:r>
              <a:rPr kumimoji="1" lang="ja-JP" altLang="en-US" sz="1200" dirty="0"/>
              <a:t>　　高齢者</a:t>
            </a:r>
            <a:r>
              <a:rPr kumimoji="1" lang="ja-JP" altLang="en-US" sz="1200" dirty="0" smtClean="0"/>
              <a:t>施設等からの電話回線の確保のため、他の施設へお伝えしないで</a:t>
            </a:r>
            <a:r>
              <a:rPr kumimoji="1" lang="ja-JP" altLang="en-US" sz="1200" dirty="0"/>
              <a:t>ください。</a:t>
            </a:r>
            <a:endParaRPr kumimoji="1" lang="en-US" altLang="ja-JP" sz="1200" dirty="0"/>
          </a:p>
          <a:p>
            <a:r>
              <a:rPr kumimoji="1" lang="ja-JP" altLang="en-US" sz="1200" dirty="0"/>
              <a:t>　　また、往診以外の相談は引き続き、保健所の往診専用ダイヤル以外の電話で受け付けます。</a:t>
            </a:r>
            <a:endParaRPr kumimoji="1" lang="en-US" altLang="ja-JP" sz="1200" dirty="0"/>
          </a:p>
        </p:txBody>
      </p:sp>
      <p:grpSp>
        <p:nvGrpSpPr>
          <p:cNvPr id="15" name="グループ化 14"/>
          <p:cNvGrpSpPr/>
          <p:nvPr/>
        </p:nvGrpSpPr>
        <p:grpSpPr>
          <a:xfrm>
            <a:off x="32084" y="9060180"/>
            <a:ext cx="6793830" cy="967860"/>
            <a:chOff x="16042" y="8893130"/>
            <a:chExt cx="6793830" cy="1012870"/>
          </a:xfrm>
        </p:grpSpPr>
        <p:grpSp>
          <p:nvGrpSpPr>
            <p:cNvPr id="4" name="グループ化 3"/>
            <p:cNvGrpSpPr/>
            <p:nvPr/>
          </p:nvGrpSpPr>
          <p:grpSpPr>
            <a:xfrm>
              <a:off x="16042" y="8893130"/>
              <a:ext cx="6793830" cy="845526"/>
              <a:chOff x="32085" y="8996207"/>
              <a:chExt cx="6825915" cy="845526"/>
            </a:xfrm>
          </p:grpSpPr>
          <p:sp>
            <p:nvSpPr>
              <p:cNvPr id="7" name="角丸四角形 6"/>
              <p:cNvSpPr/>
              <p:nvPr/>
            </p:nvSpPr>
            <p:spPr>
              <a:xfrm>
                <a:off x="32085" y="8997396"/>
                <a:ext cx="6825915" cy="844337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テキスト ボックス 7"/>
              <p:cNvSpPr txBox="1"/>
              <p:nvPr/>
            </p:nvSpPr>
            <p:spPr>
              <a:xfrm>
                <a:off x="154557" y="8996207"/>
                <a:ext cx="6645443" cy="1598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200" b="1" dirty="0"/>
                  <a:t>保健所につながらないときは　大阪府高齢者施設等クラスター対応強化チーム（</a:t>
                </a:r>
                <a:r>
                  <a:rPr kumimoji="1" lang="en-US" altLang="ja-JP" sz="1200" b="1" dirty="0"/>
                  <a:t>OCRT</a:t>
                </a:r>
                <a:r>
                  <a:rPr kumimoji="1" lang="ja-JP" altLang="en-US" sz="1200" b="1" dirty="0"/>
                  <a:t>）へ！</a:t>
                </a:r>
                <a:endParaRPr kumimoji="1" lang="en-US" altLang="ja-JP" sz="1200" b="1" dirty="0"/>
              </a:p>
              <a:p>
                <a:pPr algn="ctr"/>
                <a:r>
                  <a:rPr kumimoji="1" lang="ja-JP" altLang="en-US" sz="1400" b="1" dirty="0"/>
                  <a:t>０６－６６３５－２０４６（土日休日含む</a:t>
                </a:r>
                <a:r>
                  <a:rPr kumimoji="1" lang="en-US" altLang="ja-JP" sz="1400" b="1" dirty="0"/>
                  <a:t>24</a:t>
                </a:r>
                <a:r>
                  <a:rPr kumimoji="1" lang="ja-JP" altLang="en-US" sz="1400" b="1" dirty="0"/>
                  <a:t>時間）</a:t>
                </a:r>
                <a:endParaRPr kumimoji="1" lang="en-US" altLang="ja-JP" sz="1400" b="1" dirty="0"/>
              </a:p>
              <a:p>
                <a:r>
                  <a:rPr kumimoji="1" lang="en-US" altLang="ja-JP" sz="1050" b="1" dirty="0"/>
                  <a:t>※</a:t>
                </a:r>
                <a:r>
                  <a:rPr kumimoji="1" lang="ja-JP" altLang="en-US" sz="1050" b="1" dirty="0"/>
                  <a:t>　往診等支援については、当日対応は</a:t>
                </a:r>
                <a:r>
                  <a:rPr kumimoji="1" lang="en-US" altLang="ja-JP" sz="1050" b="1" dirty="0"/>
                  <a:t>17</a:t>
                </a:r>
                <a:r>
                  <a:rPr kumimoji="1" lang="ja-JP" altLang="en-US" sz="1050" b="1" dirty="0"/>
                  <a:t>時までの受付となります。なお、医師等の都合により翌日調整と</a:t>
                </a:r>
                <a:endParaRPr kumimoji="1" lang="en-US" altLang="ja-JP" sz="1050" b="1" dirty="0"/>
              </a:p>
              <a:p>
                <a:r>
                  <a:rPr kumimoji="1" lang="ja-JP" altLang="en-US" sz="1050" b="1" dirty="0"/>
                  <a:t>　　なることもあります。</a:t>
                </a:r>
                <a:endParaRPr kumimoji="1" lang="en-US" altLang="ja-JP" sz="1050" b="1" dirty="0"/>
              </a:p>
            </p:txBody>
          </p:sp>
        </p:grpSp>
        <p:sp>
          <p:nvSpPr>
            <p:cNvPr id="9" name="正方形/長方形 8"/>
            <p:cNvSpPr/>
            <p:nvPr/>
          </p:nvSpPr>
          <p:spPr>
            <a:xfrm>
              <a:off x="2599822" y="9410700"/>
              <a:ext cx="4210050" cy="4953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00" b="1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◇大阪府 健康医療部 保健医療室 感染症対策企画課　令和</a:t>
              </a:r>
              <a:r>
                <a:rPr kumimoji="1" lang="en-US" altLang="ja-JP" sz="900" b="1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4</a:t>
              </a:r>
              <a:r>
                <a:rPr kumimoji="1" lang="ja-JP" altLang="en-US" sz="900" b="1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年</a:t>
              </a:r>
              <a:r>
                <a:rPr kumimoji="1" lang="en-US" altLang="ja-JP" sz="900" b="1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3</a:t>
              </a:r>
              <a:r>
                <a:rPr kumimoji="1" lang="ja-JP" altLang="en-US" sz="900" b="1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月</a:t>
              </a:r>
              <a:r>
                <a:rPr kumimoji="1" lang="en-US" altLang="ja-JP" sz="900" b="1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25</a:t>
              </a:r>
              <a:r>
                <a:rPr kumimoji="1" lang="ja-JP" altLang="en-US" sz="900" b="1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日作成</a:t>
              </a:r>
              <a:endParaRPr kumimoji="1" lang="ja-JP" altLang="en-US" sz="1200" b="1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sp>
        <p:nvSpPr>
          <p:cNvPr id="10" name="正方形/長方形 9"/>
          <p:cNvSpPr/>
          <p:nvPr/>
        </p:nvSpPr>
        <p:spPr>
          <a:xfrm>
            <a:off x="5048250" y="1629158"/>
            <a:ext cx="2019300" cy="495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FFFF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154712" y="21046"/>
            <a:ext cx="7032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bg1"/>
                </a:solidFill>
              </a:rPr>
              <a:t>R4.6.29</a:t>
            </a:r>
            <a:endParaRPr kumimoji="1" lang="ja-JP" alt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83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