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99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F2CC"/>
    <a:srgbClr val="000099"/>
    <a:srgbClr val="FFFF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notesMaster" Target="notesMasters/notesMaster1.xml" />
  <Relationship Id="rId7" Type="http://schemas.openxmlformats.org/officeDocument/2006/relationships/tableStyles" Target="tableStyle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heme" Target="theme/theme1.xml" />
  <Relationship Id="rId5" Type="http://schemas.openxmlformats.org/officeDocument/2006/relationships/viewProps" Target="viewProps.xml" />
  <Relationship Id="rId4" Type="http://schemas.openxmlformats.org/officeDocument/2006/relationships/presProps" Target="presProps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81FBC-FA2A-4A39-B7BD-17BA18050241}" type="datetimeFigureOut">
              <a:rPr kumimoji="1" lang="ja-JP" altLang="en-US" smtClean="0"/>
              <a:t>2022/7/15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9EDD4-B9C2-4FB2-A4F2-2A9C201478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288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9FF70-42BC-48C4-BDF9-13E9158067C4}" type="datetime1">
              <a:rPr kumimoji="1" lang="ja-JP" altLang="en-US" smtClean="0"/>
              <a:t>2022/7/15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47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8D399-30C6-4B3C-9431-A902C28D966D}" type="datetime1">
              <a:rPr kumimoji="1" lang="ja-JP" altLang="en-US" smtClean="0"/>
              <a:t>2022/7/15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7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2C84F-377E-4BD8-8037-F42DBD47933B}" type="datetime1">
              <a:rPr kumimoji="1" lang="ja-JP" altLang="en-US" smtClean="0"/>
              <a:t>2022/7/15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74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62073-902B-4A09-9C98-C04A4D00C74C}" type="datetime1">
              <a:rPr kumimoji="1" lang="ja-JP" altLang="en-US" smtClean="0"/>
              <a:t>2022/7/15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169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407EA-ADD4-4BD6-AB61-B1EB7357A6AB}" type="datetime1">
              <a:rPr kumimoji="1" lang="ja-JP" altLang="en-US" smtClean="0"/>
              <a:t>2022/7/15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830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272A-7EB1-47C7-8970-395AB068564D}" type="datetime1">
              <a:rPr kumimoji="1" lang="ja-JP" altLang="en-US" smtClean="0"/>
              <a:t>2022/7/15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506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FB86-E666-428F-ACAD-EAC4C35FEABA}" type="datetime1">
              <a:rPr kumimoji="1" lang="ja-JP" altLang="en-US" smtClean="0"/>
              <a:t>2022/7/15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165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6DC2-6F19-444F-B12C-B4ECFDD47BA7}" type="datetime1">
              <a:rPr kumimoji="1" lang="ja-JP" altLang="en-US" smtClean="0"/>
              <a:t>2022/7/15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706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E958-85B4-456C-8695-C01059DA01F3}" type="datetime1">
              <a:rPr kumimoji="1" lang="ja-JP" altLang="en-US" smtClean="0"/>
              <a:t>2022/7/15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431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A13E9-EBCC-42F8-8E67-0928282837D4}" type="datetime1">
              <a:rPr kumimoji="1" lang="ja-JP" altLang="en-US" smtClean="0"/>
              <a:t>2022/7/15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7141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155B1-B164-4ECE-8740-EFBB69E007A3}" type="datetime1">
              <a:rPr kumimoji="1" lang="ja-JP" altLang="en-US" smtClean="0"/>
              <a:t>2022/7/15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193127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CF886-B9EB-44F3-BBDC-E7B2DD4A6475}" type="datetime1">
              <a:rPr kumimoji="1" lang="ja-JP" altLang="en-US" smtClean="0"/>
              <a:t>2022/7/15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87D22-9281-4B35-98AC-6E858D73D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115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50021" y="444608"/>
            <a:ext cx="11884061" cy="29618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府における入院・療養の考え方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目安）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ja-JP" altLang="en-US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感染拡大期）</a:t>
            </a:r>
            <a:r>
              <a:rPr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</a:p>
          <a:p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09AE17-5333-469D-82D5-51AFEAAC4783}"/>
              </a:ext>
            </a:extLst>
          </p:cNvPr>
          <p:cNvSpPr txBox="1"/>
          <p:nvPr/>
        </p:nvSpPr>
        <p:spPr>
          <a:xfrm>
            <a:off x="0" y="-15162"/>
            <a:ext cx="12192000" cy="40011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第七波の感染拡大を踏まえた入院対象について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207530" y="865376"/>
            <a:ext cx="11751239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第六波以上の感染</a:t>
            </a:r>
            <a:r>
              <a:rPr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規模</a:t>
            </a: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が想定される中、</a:t>
            </a:r>
            <a:r>
              <a:rPr lang="ja-JP" altLang="en-US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入院対象を原則として中等症</a:t>
            </a:r>
            <a:r>
              <a:rPr lang="en-US" altLang="ja-JP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Ⅱ</a:t>
            </a:r>
            <a:r>
              <a:rPr lang="ja-JP" altLang="en-US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及び中等症</a:t>
            </a:r>
            <a:r>
              <a:rPr lang="en-US" altLang="ja-JP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Ⅰ</a:t>
            </a:r>
            <a:r>
              <a:rPr lang="ja-JP" altLang="en-US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と</a:t>
            </a:r>
            <a:r>
              <a:rPr lang="ja-JP" altLang="en-US" b="1" u="sng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す</a:t>
            </a:r>
            <a:r>
              <a:rPr lang="ja-JP" altLang="en-US" b="1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る</a:t>
            </a:r>
            <a:endParaRPr lang="en-US" altLang="ja-JP" b="1" u="sng" dirty="0" smtClean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ja-JP" altLang="en-US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隔離解除前であってもコロナの入院治療が終われば、医師が退院可能の判断を行う。</a:t>
            </a:r>
            <a:endParaRPr lang="en-US" altLang="ja-JP" u="sng" dirty="0" smtClean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退院後は管轄の保健所が療養継続（療養場所の調整等）を実施。</a:t>
            </a:r>
            <a:endParaRPr lang="ja-JP" altLang="en-US" u="sng" dirty="0">
              <a:solidFill>
                <a:srgbClr val="FF0000"/>
              </a:solidFill>
            </a:endParaRPr>
          </a:p>
          <a:p>
            <a:r>
              <a:rPr lang="ja-JP" altLang="en-US" dirty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</a:t>
            </a:r>
            <a:r>
              <a:rPr lang="ja-JP" altLang="en-US" u="sng" dirty="0" smtClean="0">
                <a:solidFill>
                  <a:srgbClr val="FF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目的が患者の隔離のみの場合は入院の対象としない。</a:t>
            </a:r>
            <a:endParaRPr lang="en-US" altLang="ja-JP" u="sng" dirty="0" smtClean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68797"/>
              </p:ext>
            </p:extLst>
          </p:nvPr>
        </p:nvGraphicFramePr>
        <p:xfrm>
          <a:off x="207531" y="2274793"/>
          <a:ext cx="11769040" cy="3753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7111">
                  <a:extLst>
                    <a:ext uri="{9D8B030D-6E8A-4147-A177-3AD203B41FA5}">
                      <a16:colId xmlns:a16="http://schemas.microsoft.com/office/drawing/2014/main" val="1962852974"/>
                    </a:ext>
                  </a:extLst>
                </a:gridCol>
                <a:gridCol w="7201929">
                  <a:extLst>
                    <a:ext uri="{9D8B030D-6E8A-4147-A177-3AD203B41FA5}">
                      <a16:colId xmlns:a16="http://schemas.microsoft.com/office/drawing/2014/main" val="3526852781"/>
                    </a:ext>
                  </a:extLst>
                </a:gridCol>
              </a:tblGrid>
              <a:tr h="351777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現在の入院対象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感染拡大期の入院対象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3338745"/>
                  </a:ext>
                </a:extLst>
              </a:tr>
              <a:tr h="3402101"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（中等症</a:t>
                      </a:r>
                      <a:r>
                        <a:rPr lang="en-US" altLang="ja-JP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Ⅱ</a:t>
                      </a: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）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　・</a:t>
                      </a:r>
                      <a:r>
                        <a:rPr lang="en-US" altLang="ja-JP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SpO2</a:t>
                      </a: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が≦</a:t>
                      </a:r>
                      <a:r>
                        <a:rPr lang="en-US" altLang="ja-JP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93</a:t>
                      </a: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％（中等症</a:t>
                      </a:r>
                      <a:r>
                        <a:rPr lang="en-US" altLang="ja-JP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Ⅱ</a:t>
                      </a: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）は緊急対応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dirty="0" smtClean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endParaRPr lang="en-US" altLang="ja-JP" sz="1200" dirty="0" smtClean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（中等症</a:t>
                      </a:r>
                      <a:r>
                        <a:rPr lang="en-US" altLang="ja-JP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Ⅰ</a:t>
                      </a: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・軽症）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　①原則</a:t>
                      </a:r>
                      <a:r>
                        <a:rPr lang="en-US" altLang="ja-JP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65</a:t>
                      </a: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歳以上で発熱が続くなど</a:t>
                      </a:r>
                      <a:r>
                        <a:rPr lang="ja-JP" altLang="en-US" sz="1200" u="sng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中等症への移行が懸念され</a:t>
                      </a:r>
                      <a:endParaRPr lang="en-US" altLang="ja-JP" sz="1200" u="none" dirty="0" smtClean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r>
                        <a:rPr lang="ja-JP" altLang="en-US" sz="1200" u="none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　　</a:t>
                      </a:r>
                      <a:r>
                        <a:rPr lang="ja-JP" altLang="en-US" sz="1200" u="sng" dirty="0" err="1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る</a:t>
                      </a:r>
                      <a:r>
                        <a:rPr lang="ja-JP" altLang="en-US" sz="1200" u="sng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患者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　②</a:t>
                      </a:r>
                      <a:r>
                        <a:rPr lang="en-US" altLang="ja-JP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SpO2</a:t>
                      </a: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＜</a:t>
                      </a:r>
                      <a:r>
                        <a:rPr lang="en-US" altLang="ja-JP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96</a:t>
                      </a: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％または息切れや肺炎所見あり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　③重症化リスク（</a:t>
                      </a:r>
                      <a:r>
                        <a:rPr lang="en-US" altLang="ja-JP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BMI30</a:t>
                      </a: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以上や基礎疾患等）で</a:t>
                      </a:r>
                      <a:r>
                        <a:rPr lang="ja-JP" altLang="en-US" sz="1200" u="sng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発熱が続くな</a:t>
                      </a:r>
                      <a:endParaRPr lang="en-US" altLang="ja-JP" sz="1200" u="none" dirty="0" smtClean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r>
                        <a:rPr lang="ja-JP" altLang="en-US" sz="1200" u="none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　　</a:t>
                      </a:r>
                      <a:r>
                        <a:rPr lang="ja-JP" altLang="en-US" sz="1200" u="sng" dirty="0" err="1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ど</a:t>
                      </a:r>
                      <a:r>
                        <a:rPr lang="ja-JP" altLang="en-US" sz="1200" u="sng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中等症への移行が懸念される患者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　④その他中等度以上の基礎疾患等または合併症によって入院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　　を必要とする患者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endParaRPr lang="en-US" altLang="ja-JP" sz="1200" dirty="0" smtClean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r>
                        <a:rPr lang="en-US" altLang="ja-JP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※</a:t>
                      </a: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上記に該当しない患者でも、保健所や入院フォローアップセ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　ンターが、患者を診察した医師の意見を踏まえ判断した患者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　は入院の対象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  <a:p>
                      <a:endParaRPr lang="en-US" altLang="ja-JP" sz="1200" dirty="0" smtClean="0">
                        <a:solidFill>
                          <a:schemeClr val="tx1"/>
                        </a:solidFill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中等症</a:t>
                      </a:r>
                      <a:r>
                        <a:rPr lang="en-US" altLang="ja-JP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Ⅱ</a:t>
                      </a:r>
                      <a:r>
                        <a:rPr lang="ja-JP" altLang="en-US" sz="1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及び</a:t>
                      </a: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中等症</a:t>
                      </a:r>
                      <a:r>
                        <a:rPr kumimoji="1" lang="en-US" altLang="ja-JP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Ⅰ</a:t>
                      </a: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の患者</a:t>
                      </a: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上記に該当しない患者でも、中等度以上の基礎疾患等または合併症によって入院を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ctr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 必要とする患者は医師の判断により入院の対象。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上記に関わらず、</a:t>
                      </a:r>
                      <a:r>
                        <a:rPr kumimoji="1" lang="ja-JP" altLang="en-US" sz="16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リスク因子のない中等症</a:t>
                      </a:r>
                      <a:r>
                        <a:rPr kumimoji="1" lang="en-US" altLang="ja-JP" sz="16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Ⅰ</a:t>
                      </a:r>
                      <a:r>
                        <a:rPr kumimoji="1" lang="ja-JP" altLang="en-US" sz="16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は、診療型宿泊療養施設、臨時の</a:t>
                      </a:r>
                      <a:endParaRPr kumimoji="1" lang="en-US" altLang="ja-JP" sz="16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　　</a:t>
                      </a:r>
                      <a:r>
                        <a:rPr kumimoji="1" lang="ja-JP" altLang="en-US" sz="16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医療施設、宿泊療養施設、自宅や施設等での療養（通院を含む）を検討。</a:t>
                      </a:r>
                      <a:endParaRPr kumimoji="1" lang="en-US" altLang="ja-JP" sz="16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278678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4756118" y="6082985"/>
            <a:ext cx="7220453" cy="395210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16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今後の感染拡大の状況に応じて、随時見直すこととする</a:t>
            </a:r>
            <a:endParaRPr lang="en-US" altLang="ja-JP" sz="16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756118" y="2281114"/>
            <a:ext cx="7220453" cy="3753878"/>
          </a:xfrm>
          <a:prstGeom prst="rect">
            <a:avLst/>
          </a:prstGeom>
          <a:solidFill>
            <a:schemeClr val="lt1">
              <a:alpha val="0"/>
            </a:schemeClr>
          </a:solidFill>
          <a:ln w="508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7531" y="5745552"/>
            <a:ext cx="48868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大阪府新型コロナウイルス感染症</a:t>
            </a:r>
            <a:r>
              <a:rPr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対策</a:t>
            </a:r>
            <a:r>
              <a:rPr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協議会</a:t>
            </a:r>
            <a:r>
              <a:rPr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資料（</a:t>
            </a:r>
            <a:r>
              <a:rPr lang="ja-JP" altLang="en-US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令和</a:t>
            </a:r>
            <a:r>
              <a:rPr lang="en-US" altLang="ja-JP" sz="10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lang="ja-JP" altLang="en-US" sz="10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年６月１６日同意）抜粋</a:t>
            </a:r>
            <a:endParaRPr lang="en-US" altLang="ja-JP" sz="10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203066" y="3112029"/>
            <a:ext cx="4316074" cy="772184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中等症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Ⅱ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SpO2 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≦ 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93%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または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酸素投与が必要な患者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中等症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Ⅰ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&lt;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SpO2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&lt;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96%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または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肺炎所見ありの患者</a:t>
            </a:r>
            <a:endParaRPr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スライド番号プレースホルダー 1"/>
          <p:cNvSpPr txBox="1">
            <a:spLocks/>
          </p:cNvSpPr>
          <p:nvPr/>
        </p:nvSpPr>
        <p:spPr>
          <a:xfrm>
            <a:off x="9519140" y="647819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1F87D22-9281-4B35-98AC-6E858D73D336}" type="slidenum">
              <a:rPr lang="ja-JP" altLang="en-US" sz="2000" smtClean="0">
                <a:solidFill>
                  <a:schemeClr val="tx1"/>
                </a:solidFill>
              </a:rPr>
              <a:pPr/>
              <a:t>1</a:t>
            </a:fld>
            <a:endParaRPr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559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