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61" r:id="rId2"/>
  </p:sldIdLst>
  <p:sldSz cx="6858000" cy="9906000" type="A4"/>
  <p:notesSz cx="6805613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54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53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4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2948887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141" y="3"/>
            <a:ext cx="2948887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509115-B0A4-49CB-AB76-EBB0BF3CE75A}" type="datetimeFigureOut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19337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879" y="4783138"/>
            <a:ext cx="5443856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866"/>
            <a:ext cx="2948887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141" y="9440866"/>
            <a:ext cx="2948887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DA205F-9AF2-4C24-ADF2-3E95831F82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39364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3DD50-4CE2-4EC4-9111-3F72C91A7BA7}" type="datetimeFigureOut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79A4A-E300-45D3-835B-2A0D0F090D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2114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3DD50-4CE2-4EC4-9111-3F72C91A7BA7}" type="datetimeFigureOut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79A4A-E300-45D3-835B-2A0D0F090D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0703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3DD50-4CE2-4EC4-9111-3F72C91A7BA7}" type="datetimeFigureOut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79A4A-E300-45D3-835B-2A0D0F090D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2424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3DD50-4CE2-4EC4-9111-3F72C91A7BA7}" type="datetimeFigureOut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79A4A-E300-45D3-835B-2A0D0F090D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8793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3DD50-4CE2-4EC4-9111-3F72C91A7BA7}" type="datetimeFigureOut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79A4A-E300-45D3-835B-2A0D0F090D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2242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3DD50-4CE2-4EC4-9111-3F72C91A7BA7}" type="datetimeFigureOut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79A4A-E300-45D3-835B-2A0D0F090D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617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3DD50-4CE2-4EC4-9111-3F72C91A7BA7}" type="datetimeFigureOut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79A4A-E300-45D3-835B-2A0D0F090D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8159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3DD50-4CE2-4EC4-9111-3F72C91A7BA7}" type="datetimeFigureOut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79A4A-E300-45D3-835B-2A0D0F090D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7617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3DD50-4CE2-4EC4-9111-3F72C91A7BA7}" type="datetimeFigureOut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79A4A-E300-45D3-835B-2A0D0F090D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7406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3DD50-4CE2-4EC4-9111-3F72C91A7BA7}" type="datetimeFigureOut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79A4A-E300-45D3-835B-2A0D0F090D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336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3DD50-4CE2-4EC4-9111-3F72C91A7BA7}" type="datetimeFigureOut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79A4A-E300-45D3-835B-2A0D0F090D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9777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C3DD50-4CE2-4EC4-9111-3F72C91A7BA7}" type="datetimeFigureOut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D79A4A-E300-45D3-835B-2A0D0F090D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977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29174" y="98297"/>
            <a:ext cx="6393690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58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 smtClean="0"/>
              <a:t>主な</a:t>
            </a:r>
            <a:r>
              <a:rPr kumimoji="1" lang="ja-JP" altLang="en-US" b="1" dirty="0"/>
              <a:t>施設</a:t>
            </a:r>
            <a:r>
              <a:rPr kumimoji="1" lang="ja-JP" altLang="en-US" b="1" dirty="0" smtClean="0"/>
              <a:t>基準について</a:t>
            </a:r>
            <a:endParaRPr kumimoji="1" lang="en-US" altLang="ja-JP" b="1" dirty="0" smtClean="0"/>
          </a:p>
        </p:txBody>
      </p:sp>
      <p:grpSp>
        <p:nvGrpSpPr>
          <p:cNvPr id="23" name="グループ化 22"/>
          <p:cNvGrpSpPr/>
          <p:nvPr/>
        </p:nvGrpSpPr>
        <p:grpSpPr>
          <a:xfrm>
            <a:off x="158441" y="3434333"/>
            <a:ext cx="6523356" cy="4619944"/>
            <a:chOff x="159944" y="4670706"/>
            <a:chExt cx="6523356" cy="4634219"/>
          </a:xfrm>
        </p:grpSpPr>
        <p:sp>
          <p:nvSpPr>
            <p:cNvPr id="6" name="テキスト ボックス 5"/>
            <p:cNvSpPr txBox="1"/>
            <p:nvPr/>
          </p:nvSpPr>
          <p:spPr>
            <a:xfrm>
              <a:off x="159944" y="7447233"/>
              <a:ext cx="6523355" cy="648328"/>
            </a:xfrm>
            <a:prstGeom prst="rect">
              <a:avLst/>
            </a:prstGeom>
            <a:noFill/>
          </p:spPr>
          <p:txBody>
            <a:bodyPr wrap="square" rIns="0" rtlCol="0">
              <a:spAutoFit/>
            </a:bodyPr>
            <a:lstStyle/>
            <a:p>
              <a:r>
                <a:rPr kumimoji="1" lang="ja-JP" altLang="en-US" sz="1200" b="1" dirty="0" smtClean="0"/>
                <a:t>手洗い設備</a:t>
              </a:r>
              <a:endParaRPr kumimoji="1" lang="en-US" altLang="ja-JP" sz="1200" b="1" dirty="0" smtClean="0"/>
            </a:p>
            <a:p>
              <a:r>
                <a:rPr kumimoji="1" lang="ja-JP" altLang="en-US" sz="1200" b="1" dirty="0"/>
                <a:t>　</a:t>
              </a:r>
              <a:r>
                <a:rPr kumimoji="1" lang="ja-JP" altLang="en-US" sz="1200" dirty="0" smtClean="0"/>
                <a:t>□ 調理場内に手洗い設備がある</a:t>
              </a:r>
              <a:endParaRPr kumimoji="1" lang="en-US" altLang="ja-JP" sz="1200" dirty="0" smtClean="0"/>
            </a:p>
            <a:p>
              <a:r>
                <a:rPr kumimoji="1" lang="ja-JP" altLang="en-US" sz="1200" dirty="0" smtClean="0"/>
                <a:t>　　 </a:t>
              </a:r>
              <a:r>
                <a:rPr kumimoji="1" lang="en-US" altLang="ja-JP" sz="1200" dirty="0" smtClean="0"/>
                <a:t>※</a:t>
              </a:r>
              <a:r>
                <a:rPr kumimoji="1" lang="ja-JP" altLang="en-US" sz="1200" u="sng" dirty="0" smtClean="0"/>
                <a:t>水栓は、再汚染防止できる構造が必要</a:t>
              </a:r>
              <a:r>
                <a:rPr kumimoji="1" lang="ja-JP" altLang="en-US" sz="900" dirty="0" smtClean="0"/>
                <a:t>（</a:t>
              </a:r>
              <a:r>
                <a:rPr kumimoji="1" lang="ja-JP" altLang="en-US" sz="900" dirty="0"/>
                <a:t>手指を触れずに操作可能</a:t>
              </a:r>
              <a:r>
                <a:rPr kumimoji="1" lang="ja-JP" altLang="en-US" sz="900" dirty="0" smtClean="0"/>
                <a:t>な、自動式・足踏み式・レバー式等）</a:t>
              </a:r>
              <a:endParaRPr kumimoji="1" lang="ja-JP" altLang="en-US" sz="1400" dirty="0"/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159945" y="7011766"/>
              <a:ext cx="63965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b="1" dirty="0" smtClean="0"/>
                <a:t>給水設備</a:t>
              </a:r>
              <a:endParaRPr kumimoji="1" lang="en-US" altLang="ja-JP" sz="1200" b="1" dirty="0" smtClean="0"/>
            </a:p>
            <a:p>
              <a:r>
                <a:rPr kumimoji="1" lang="ja-JP" altLang="en-US" sz="1200" dirty="0" smtClean="0"/>
                <a:t>　□ 水道水である　</a:t>
              </a:r>
              <a:r>
                <a:rPr kumimoji="1" lang="en-US" altLang="ja-JP" sz="1200" dirty="0" smtClean="0"/>
                <a:t>※</a:t>
              </a:r>
              <a:r>
                <a:rPr kumimoji="1" lang="ja-JP" altLang="en-US" sz="1200" dirty="0" smtClean="0"/>
                <a:t>水道水以外を使用する場合は、定期的な水質検査が必要</a:t>
              </a:r>
              <a:endParaRPr kumimoji="1" lang="en-US" altLang="ja-JP" sz="1200" dirty="0" smtClean="0"/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159945" y="8047245"/>
              <a:ext cx="639650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b="1" dirty="0" smtClean="0"/>
                <a:t>食品等保管設備</a:t>
              </a:r>
              <a:endParaRPr kumimoji="1" lang="en-US" altLang="ja-JP" sz="1200" b="1" dirty="0" smtClean="0"/>
            </a:p>
            <a:p>
              <a:r>
                <a:rPr kumimoji="1" lang="ja-JP" altLang="en-US" sz="1200" dirty="0" smtClean="0"/>
                <a:t>　□ 食品等の種類に応じて、汚染の防止できる食品保管庫などの保管設備がある</a:t>
              </a:r>
              <a:endParaRPr kumimoji="1" lang="en-US" altLang="ja-JP" sz="1200" dirty="0" smtClean="0"/>
            </a:p>
            <a:p>
              <a:r>
                <a:rPr kumimoji="1" lang="ja-JP" altLang="en-US" sz="1200" dirty="0"/>
                <a:t>　</a:t>
              </a:r>
              <a:r>
                <a:rPr kumimoji="1" lang="ja-JP" altLang="en-US" sz="1200" dirty="0" smtClean="0"/>
                <a:t>□ 冷凍・冷蔵庫がある　</a:t>
              </a:r>
              <a:r>
                <a:rPr kumimoji="1" lang="en-US" altLang="ja-JP" sz="1200" dirty="0" smtClean="0"/>
                <a:t>※</a:t>
              </a:r>
              <a:r>
                <a:rPr kumimoji="1" lang="ja-JP" altLang="en-US" sz="1200" dirty="0" smtClean="0"/>
                <a:t>温度計が必要</a:t>
              </a:r>
              <a:endParaRPr kumimoji="1" lang="en-US" altLang="ja-JP" sz="1200" dirty="0" smtClean="0"/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159945" y="6417223"/>
              <a:ext cx="652335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b="1" dirty="0"/>
                <a:t>洗浄</a:t>
              </a:r>
              <a:r>
                <a:rPr kumimoji="1" lang="ja-JP" altLang="en-US" sz="1200" b="1" dirty="0" smtClean="0"/>
                <a:t>設備</a:t>
              </a:r>
              <a:endParaRPr kumimoji="1" lang="en-US" altLang="ja-JP" sz="1200" b="1" dirty="0" smtClean="0"/>
            </a:p>
            <a:p>
              <a:r>
                <a:rPr kumimoji="1" lang="ja-JP" altLang="en-US" sz="1200" dirty="0" smtClean="0"/>
                <a:t>　□ 使用目的に応じた大きさの洗浄設備が必要な数ある（器具用</a:t>
              </a:r>
              <a:r>
                <a:rPr kumimoji="1" lang="ja-JP" altLang="en-US" sz="1200" dirty="0"/>
                <a:t>、</a:t>
              </a:r>
              <a:r>
                <a:rPr kumimoji="1" lang="ja-JP" altLang="en-US" sz="1200" dirty="0" smtClean="0"/>
                <a:t>食品用、下処理用など）</a:t>
              </a:r>
              <a:endParaRPr kumimoji="1" lang="en-US" altLang="ja-JP" sz="1200" dirty="0" smtClean="0"/>
            </a:p>
            <a:p>
              <a:r>
                <a:rPr kumimoji="1" lang="ja-JP" altLang="en-US" sz="1200" dirty="0"/>
                <a:t>　</a:t>
              </a:r>
              <a:r>
                <a:rPr kumimoji="1" lang="ja-JP" altLang="en-US" sz="1200" dirty="0" smtClean="0"/>
                <a:t>□ 器具類の洗浄消毒のため、必要に応じて給湯その他の設備等がある</a:t>
              </a:r>
              <a:endParaRPr kumimoji="1" lang="ja-JP" altLang="en-US" sz="1200" dirty="0"/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159945" y="5643934"/>
              <a:ext cx="639650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b="1" dirty="0" smtClean="0"/>
                <a:t>床面及び内壁の構造、排水設備</a:t>
              </a:r>
              <a:endParaRPr kumimoji="1" lang="en-US" altLang="ja-JP" sz="1200" b="1" dirty="0" smtClean="0"/>
            </a:p>
            <a:p>
              <a:r>
                <a:rPr kumimoji="1" lang="ja-JP" altLang="en-US" sz="1200" b="1" dirty="0" smtClean="0"/>
                <a:t>　□ </a:t>
              </a:r>
              <a:r>
                <a:rPr kumimoji="1" lang="ja-JP" altLang="en-US" sz="1200" dirty="0" smtClean="0"/>
                <a:t>床面、内壁及び天井は、平滑で耐水性を有する清掃しやすい材質、構造である</a:t>
              </a:r>
              <a:endParaRPr kumimoji="1" lang="en-US" altLang="ja-JP" sz="1200" dirty="0"/>
            </a:p>
            <a:p>
              <a:pPr marL="361950" indent="-361950"/>
              <a:r>
                <a:rPr kumimoji="1" lang="ja-JP" altLang="en-US" sz="1200" dirty="0"/>
                <a:t>　</a:t>
              </a:r>
              <a:r>
                <a:rPr kumimoji="1" lang="ja-JP" altLang="en-US" sz="1200" dirty="0" smtClean="0"/>
                <a:t>□</a:t>
              </a:r>
              <a:r>
                <a:rPr kumimoji="1" lang="ja-JP" altLang="en-US" sz="1200" dirty="0"/>
                <a:t> </a:t>
              </a:r>
              <a:r>
                <a:rPr kumimoji="1" lang="ja-JP" altLang="en-US" sz="1200" dirty="0" smtClean="0"/>
                <a:t>床面及び内壁の清掃等に水が必要な施設である場合、床面・</a:t>
              </a:r>
              <a:r>
                <a:rPr kumimoji="1" lang="ja-JP" altLang="en-US" sz="1200" smtClean="0"/>
                <a:t>内壁（床から概ね</a:t>
              </a:r>
              <a:r>
                <a:rPr kumimoji="1" lang="en-US" altLang="ja-JP" sz="1200" dirty="0" smtClean="0"/>
                <a:t>1m</a:t>
              </a:r>
              <a:r>
                <a:rPr kumimoji="1" lang="ja-JP" altLang="en-US" sz="1200" dirty="0" smtClean="0"/>
                <a:t>）は、不浸透性の材質で、 床面には十分な機能を有する排水溝がある</a:t>
              </a:r>
              <a:endParaRPr kumimoji="1" lang="ja-JP" altLang="en-US" sz="1200" dirty="0"/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159945" y="4670706"/>
              <a:ext cx="652335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b="1" dirty="0" smtClean="0"/>
                <a:t>調理場の構造</a:t>
              </a:r>
              <a:endParaRPr kumimoji="1" lang="en-US" altLang="ja-JP" sz="1200" b="1" dirty="0" smtClean="0"/>
            </a:p>
            <a:p>
              <a:r>
                <a:rPr kumimoji="1" lang="ja-JP" altLang="en-US" sz="1200" b="1" dirty="0"/>
                <a:t>　</a:t>
              </a:r>
              <a:r>
                <a:rPr kumimoji="1" lang="ja-JP" altLang="en-US" sz="1200" b="1" dirty="0" smtClean="0"/>
                <a:t>□ </a:t>
              </a:r>
              <a:r>
                <a:rPr kumimoji="1" lang="ja-JP" altLang="en-US" sz="1200" dirty="0" smtClean="0"/>
                <a:t>衛生的な作業が継続的に実施できる十分な広さを有し、屋根、隔壁、床等を有すること</a:t>
              </a:r>
              <a:endParaRPr kumimoji="1" lang="en-US" altLang="ja-JP" sz="1200" dirty="0" smtClean="0"/>
            </a:p>
            <a:p>
              <a:r>
                <a:rPr kumimoji="1" lang="ja-JP" altLang="en-US" sz="1200" dirty="0" smtClean="0"/>
                <a:t>　□ 作業区分に応じ間仕切等により区画がされている</a:t>
              </a:r>
              <a:r>
                <a:rPr kumimoji="1" lang="en-US" altLang="ja-JP" sz="1200" dirty="0" smtClean="0"/>
                <a:t>(</a:t>
              </a:r>
              <a:r>
                <a:rPr kumimoji="1" lang="ja-JP" altLang="en-US" sz="1200" dirty="0" smtClean="0"/>
                <a:t>住居とは壁などにより物理的に区画</a:t>
              </a:r>
              <a:r>
                <a:rPr kumimoji="1" lang="en-US" altLang="ja-JP" sz="1200" dirty="0" smtClean="0"/>
                <a:t>)</a:t>
              </a:r>
            </a:p>
            <a:p>
              <a:r>
                <a:rPr kumimoji="1" lang="ja-JP" altLang="en-US" sz="1200" dirty="0" smtClean="0"/>
                <a:t>　□ ネズミ及び昆虫の侵入を防止できる設備</a:t>
              </a:r>
              <a:r>
                <a:rPr kumimoji="1" lang="en-US" altLang="ja-JP" sz="1200" dirty="0" smtClean="0"/>
                <a:t>(</a:t>
              </a:r>
              <a:r>
                <a:rPr kumimoji="1" lang="ja-JP" altLang="en-US" sz="1200" dirty="0" smtClean="0"/>
                <a:t>網戸等</a:t>
              </a:r>
              <a:r>
                <a:rPr kumimoji="1" lang="en-US" altLang="ja-JP" sz="1200" dirty="0" smtClean="0"/>
                <a:t>)</a:t>
              </a:r>
              <a:r>
                <a:rPr kumimoji="1" lang="ja-JP" altLang="en-US" sz="1200" dirty="0" smtClean="0"/>
                <a:t>がある</a:t>
              </a:r>
              <a:endParaRPr kumimoji="1" lang="en-US" altLang="ja-JP" sz="1200" dirty="0" smtClean="0"/>
            </a:p>
            <a:p>
              <a:r>
                <a:rPr kumimoji="1" lang="ja-JP" altLang="en-US" sz="1200" dirty="0" smtClean="0"/>
                <a:t>　□ 十分な換気、照明設備がある</a:t>
              </a:r>
              <a:endParaRPr kumimoji="1" lang="ja-JP" altLang="en-US" sz="1200" dirty="0"/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159945" y="8656597"/>
              <a:ext cx="6396504" cy="648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b="1" dirty="0" smtClean="0"/>
                <a:t>トイレ、更衣場所</a:t>
              </a:r>
              <a:endParaRPr kumimoji="1" lang="en-US" altLang="ja-JP" sz="1200" b="1" dirty="0" smtClean="0"/>
            </a:p>
            <a:p>
              <a:r>
                <a:rPr kumimoji="1" lang="ja-JP" altLang="en-US" sz="1200" dirty="0"/>
                <a:t>　</a:t>
              </a:r>
              <a:r>
                <a:rPr kumimoji="1" lang="ja-JP" altLang="en-US" sz="1200" dirty="0" smtClean="0"/>
                <a:t>□ 便所には、専用の手洗い設備がある　</a:t>
              </a:r>
              <a:r>
                <a:rPr kumimoji="1" lang="en-US" altLang="ja-JP" sz="1200" dirty="0" smtClean="0"/>
                <a:t>※</a:t>
              </a:r>
              <a:r>
                <a:rPr kumimoji="1" lang="ja-JP" altLang="en-US" sz="1200" dirty="0" smtClean="0"/>
                <a:t>共用トイレ可</a:t>
              </a:r>
              <a:endParaRPr kumimoji="1" lang="en-US" altLang="ja-JP" sz="1200" dirty="0" smtClean="0"/>
            </a:p>
            <a:p>
              <a:r>
                <a:rPr kumimoji="1" lang="ja-JP" altLang="en-US" sz="1200" dirty="0"/>
                <a:t>　</a:t>
              </a:r>
              <a:r>
                <a:rPr kumimoji="1" lang="ja-JP" altLang="en-US" sz="1200" dirty="0" smtClean="0"/>
                <a:t>□ 更衣場所がある</a:t>
              </a:r>
              <a:r>
                <a:rPr kumimoji="1" lang="ja-JP" altLang="en-US" sz="1200" dirty="0"/>
                <a:t>　</a:t>
              </a:r>
              <a:r>
                <a:rPr kumimoji="1" lang="ja-JP" altLang="en-US" sz="1200" dirty="0" smtClean="0"/>
                <a:t>□ 専用の清掃用具を備えている</a:t>
              </a:r>
              <a:r>
                <a:rPr kumimoji="1" lang="ja-JP" altLang="en-US" sz="1200" dirty="0"/>
                <a:t>　</a:t>
              </a:r>
            </a:p>
          </p:txBody>
        </p:sp>
      </p:grpSp>
      <p:sp>
        <p:nvSpPr>
          <p:cNvPr id="13" name="テキスト ボックス 12"/>
          <p:cNvSpPr txBox="1"/>
          <p:nvPr/>
        </p:nvSpPr>
        <p:spPr>
          <a:xfrm>
            <a:off x="211281" y="8007041"/>
            <a:ext cx="6393516" cy="4308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wrap="square" rIns="36000" rtlCol="0">
            <a:spAutoFit/>
          </a:bodyPr>
          <a:lstStyle/>
          <a:p>
            <a:r>
              <a:rPr kumimoji="1" lang="ja-JP" altLang="en-US" sz="1100" dirty="0" smtClean="0"/>
              <a:t>・生食用食肉の加工・調理、ふぐ処理を行う場合は追加の施設が必要です。</a:t>
            </a:r>
            <a:endParaRPr kumimoji="1" lang="en-US" altLang="ja-JP" sz="1100" dirty="0"/>
          </a:p>
          <a:p>
            <a:pPr marL="92075" indent="-92075"/>
            <a:r>
              <a:rPr kumimoji="1" lang="ja-JP" altLang="en-US" sz="1100" dirty="0" smtClean="0"/>
              <a:t>・この他にも設備基準があります。また業態に</a:t>
            </a:r>
            <a:r>
              <a:rPr kumimoji="1" lang="ja-JP" altLang="en-US" sz="1100" dirty="0"/>
              <a:t>より</a:t>
            </a:r>
            <a:r>
              <a:rPr kumimoji="1" lang="ja-JP" altLang="en-US" sz="1100" dirty="0" smtClean="0"/>
              <a:t>必要な設備あれば、適宜設けてください。</a:t>
            </a:r>
            <a:endParaRPr kumimoji="1" lang="ja-JP" altLang="en-US" sz="1100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5188" y="5689659"/>
            <a:ext cx="1089117" cy="893750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427" y="322337"/>
            <a:ext cx="5220533" cy="3111996"/>
          </a:xfrm>
          <a:prstGeom prst="rect">
            <a:avLst/>
          </a:prstGeom>
        </p:spPr>
      </p:pic>
      <p:sp>
        <p:nvSpPr>
          <p:cNvPr id="20" name="角丸四角形 19"/>
          <p:cNvSpPr/>
          <p:nvPr/>
        </p:nvSpPr>
        <p:spPr>
          <a:xfrm>
            <a:off x="229176" y="9447920"/>
            <a:ext cx="4860000" cy="360000"/>
          </a:xfrm>
          <a:prstGeom prst="roundRect">
            <a:avLst/>
          </a:prstGeom>
          <a:noFill/>
          <a:ln w="1905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defTabSz="914400">
              <a:defRPr/>
            </a:pPr>
            <a:r>
              <a:rPr lang="ja-JP" altLang="en-US" sz="1000" kern="100" dirty="0">
                <a:solidFill>
                  <a:sysClr val="windowText" lastClr="000000"/>
                </a:solidFill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枚方市保健所　保健衛生課    食品</a:t>
            </a:r>
            <a:r>
              <a:rPr lang="ja-JP" altLang="en-US" sz="1000" kern="100" dirty="0" smtClean="0">
                <a:solidFill>
                  <a:sysClr val="windowText" lastClr="000000"/>
                </a:solidFill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衛生係</a:t>
            </a:r>
            <a:endParaRPr lang="en-US" altLang="ja-JP" sz="1000" kern="100" dirty="0" smtClean="0">
              <a:solidFill>
                <a:sysClr val="windowText" lastClr="000000"/>
              </a:solidFill>
              <a:latin typeface="Century" panose="02040604050505020304" pitchFamily="18" charset="0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lvl="0" defTabSz="914400">
              <a:defRPr/>
            </a:pPr>
            <a:r>
              <a:rPr lang="ja-JP" altLang="en-US" sz="1000" kern="100" dirty="0" smtClean="0">
                <a:solidFill>
                  <a:sysClr val="windowText" lastClr="000000"/>
                </a:solidFill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住所</a:t>
            </a:r>
            <a:r>
              <a:rPr lang="ja-JP" altLang="en-US" sz="1000" kern="100" dirty="0">
                <a:solidFill>
                  <a:sysClr val="windowText" lastClr="000000"/>
                </a:solidFill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：</a:t>
            </a:r>
            <a:r>
              <a:rPr lang="ja-JP" altLang="en-US" sz="1000" kern="100" dirty="0" smtClean="0">
                <a:solidFill>
                  <a:sysClr val="windowText" lastClr="000000"/>
                </a:solidFill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枚方市禁野本町</a:t>
            </a:r>
            <a:r>
              <a:rPr lang="en-US" altLang="ja-JP" sz="1000" kern="100" dirty="0" smtClean="0">
                <a:solidFill>
                  <a:sysClr val="windowText" lastClr="000000"/>
                </a:solidFill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2-13-13</a:t>
            </a:r>
            <a:r>
              <a:rPr lang="ja-JP" altLang="en-US" sz="1000" kern="100" dirty="0" smtClean="0">
                <a:solidFill>
                  <a:sysClr val="windowText" lastClr="000000"/>
                </a:solidFill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電話</a:t>
            </a:r>
            <a:r>
              <a:rPr lang="ja-JP" altLang="en-US" sz="1000" kern="100" dirty="0">
                <a:solidFill>
                  <a:sysClr val="windowText" lastClr="000000"/>
                </a:solidFill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：</a:t>
            </a:r>
            <a:r>
              <a:rPr lang="en-US" altLang="ja-JP" sz="1000" kern="100" dirty="0">
                <a:solidFill>
                  <a:sysClr val="windowText" lastClr="000000"/>
                </a:solidFill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072-807-7624</a:t>
            </a:r>
            <a:r>
              <a:rPr lang="ja-JP" altLang="en-US" sz="1000" kern="100" dirty="0">
                <a:solidFill>
                  <a:sysClr val="windowText" lastClr="000000"/>
                </a:solidFill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ＦＡＸ：</a:t>
            </a:r>
            <a:r>
              <a:rPr lang="en-US" altLang="ja-JP" sz="1000" kern="100" dirty="0">
                <a:solidFill>
                  <a:sysClr val="windowText" lastClr="000000"/>
                </a:solidFill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072-845-0685</a:t>
            </a:r>
            <a:endParaRPr kumimoji="0" lang="ja-JP" altLang="en-US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"/>
              <a:ea typeface="ＭＳ 明朝" panose="02020609040205080304" pitchFamily="17" charset="-128"/>
            </a:endParaRPr>
          </a:p>
        </p:txBody>
      </p:sp>
      <p:sp>
        <p:nvSpPr>
          <p:cNvPr id="24" name="テキスト ボックス 196"/>
          <p:cNvSpPr txBox="1"/>
          <p:nvPr/>
        </p:nvSpPr>
        <p:spPr>
          <a:xfrm>
            <a:off x="5587514" y="9596853"/>
            <a:ext cx="1184464" cy="254821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900" kern="100" dirty="0" smtClean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令和</a:t>
            </a:r>
            <a:r>
              <a:rPr lang="ja-JP" altLang="en-US" sz="900" kern="100" dirty="0" smtClean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７</a:t>
            </a:r>
            <a:r>
              <a:rPr lang="ja-JP" sz="900" kern="100" dirty="0" smtClean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年</a:t>
            </a:r>
            <a:r>
              <a:rPr lang="ja-JP" altLang="en-US" sz="9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７</a:t>
            </a:r>
            <a:r>
              <a:rPr lang="ja-JP" sz="900" kern="100" dirty="0" smtClean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月作成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21866" y="8450219"/>
            <a:ext cx="63965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/>
              <a:t>調理器具等の</a:t>
            </a:r>
            <a:r>
              <a:rPr lang="ja-JP" altLang="ja-JP" sz="1200" b="1" dirty="0" smtClean="0"/>
              <a:t>取扱いに</a:t>
            </a:r>
            <a:r>
              <a:rPr lang="ja-JP" altLang="ja-JP" sz="1200" b="1" dirty="0"/>
              <a:t>ついて</a:t>
            </a:r>
            <a:r>
              <a:rPr kumimoji="1" lang="ja-JP" altLang="en-US" sz="1200" dirty="0"/>
              <a:t>　</a:t>
            </a:r>
            <a:endParaRPr kumimoji="1" lang="en-US" altLang="ja-JP" sz="1200" dirty="0" smtClean="0"/>
          </a:p>
          <a:p>
            <a:pPr marL="92075"/>
            <a:r>
              <a:rPr kumimoji="1" lang="ja-JP" altLang="en-US" sz="1200" dirty="0" smtClean="0"/>
              <a:t>□</a:t>
            </a:r>
            <a:r>
              <a:rPr kumimoji="1" lang="ja-JP" altLang="en-US" sz="1200" dirty="0"/>
              <a:t>食器・調理器具等は、異物の混入・汚染を防ぐため、戸棚などに保管</a:t>
            </a:r>
            <a:r>
              <a:rPr kumimoji="1" lang="ja-JP" altLang="en-US" sz="1200" dirty="0" smtClean="0"/>
              <a:t>している</a:t>
            </a:r>
            <a:endParaRPr kumimoji="1" lang="en-US" altLang="ja-JP" sz="1200" dirty="0" smtClean="0"/>
          </a:p>
          <a:p>
            <a:pPr marL="92075"/>
            <a:r>
              <a:rPr kumimoji="1" lang="ja-JP" altLang="en-US" sz="1200" dirty="0" smtClean="0"/>
              <a:t>□包丁</a:t>
            </a:r>
            <a:r>
              <a:rPr kumimoji="1" lang="ja-JP" altLang="en-US" sz="1200" dirty="0"/>
              <a:t>・まな板などの器具は、下処理用・上処理用専用のものを用意</a:t>
            </a:r>
            <a:r>
              <a:rPr kumimoji="1" lang="ja-JP" altLang="en-US" sz="1200" dirty="0" smtClean="0"/>
              <a:t>している</a:t>
            </a:r>
            <a:endParaRPr kumimoji="1" lang="en-US" altLang="ja-JP" sz="1200" dirty="0"/>
          </a:p>
          <a:p>
            <a:pPr marL="92075"/>
            <a:r>
              <a:rPr kumimoji="1" lang="ja-JP" altLang="en-US" sz="1200" dirty="0" smtClean="0"/>
              <a:t>□</a:t>
            </a:r>
            <a:r>
              <a:rPr kumimoji="1" lang="ja-JP" altLang="en-US" sz="1200" dirty="0"/>
              <a:t>手洗い設備には、石鹸・ペーパータオル・消毒剤を</a:t>
            </a:r>
            <a:r>
              <a:rPr kumimoji="1" lang="ja-JP" altLang="en-US" sz="1200" dirty="0" smtClean="0"/>
              <a:t>備えている</a:t>
            </a:r>
            <a:endParaRPr kumimoji="1" lang="en-US" altLang="ja-JP" sz="1200" dirty="0" smtClean="0"/>
          </a:p>
          <a:p>
            <a:pPr marL="92075"/>
            <a:r>
              <a:rPr kumimoji="1" lang="ja-JP" altLang="en-US" sz="1200" dirty="0" smtClean="0"/>
              <a:t>□仕出し弁当を製造する場合は、専用の放冷・盛付場所を備えている　</a:t>
            </a:r>
            <a:endParaRPr kumimoji="1" lang="ja-JP" altLang="en-US" sz="1200" dirty="0"/>
          </a:p>
        </p:txBody>
      </p:sp>
      <p:sp>
        <p:nvSpPr>
          <p:cNvPr id="22" name="テキスト ボックス 196"/>
          <p:cNvSpPr txBox="1"/>
          <p:nvPr/>
        </p:nvSpPr>
        <p:spPr>
          <a:xfrm>
            <a:off x="5648932" y="568593"/>
            <a:ext cx="1134613" cy="196548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400" b="1" kern="100" dirty="0" smtClean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（図面例）</a:t>
            </a:r>
            <a:endParaRPr lang="ja-JP" sz="1400" b="1" kern="100" dirty="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35990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525</TotalTime>
  <Words>500</Words>
  <Application>Microsoft Office PowerPoint</Application>
  <PresentationFormat>A4 210 x 297 mm</PresentationFormat>
  <Paragraphs>34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HG丸ｺﾞｼｯｸM-PRO</vt:lpstr>
      <vt:lpstr>ＭＳ 明朝</vt:lpstr>
      <vt:lpstr>游ゴシック</vt:lpstr>
      <vt:lpstr>游ゴシック Light</vt:lpstr>
      <vt:lpstr>Arial</vt:lpstr>
      <vt:lpstr>Calibri</vt:lpstr>
      <vt:lpstr>Calibri Light</vt:lpstr>
      <vt:lpstr>Century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ヤスダ　アヤ</dc:creator>
  <cp:lastModifiedBy>イトウ　ユウジ</cp:lastModifiedBy>
  <cp:revision>53</cp:revision>
  <cp:lastPrinted>2021-07-01T07:06:14Z</cp:lastPrinted>
  <dcterms:modified xsi:type="dcterms:W3CDTF">2025-07-31T04:01:43Z</dcterms:modified>
</cp:coreProperties>
</file>