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9" autoAdjust="0"/>
    <p:restoredTop sz="94660"/>
  </p:normalViewPr>
  <p:slideViewPr>
    <p:cSldViewPr snapToGrid="0">
      <p:cViewPr varScale="1">
        <p:scale>
          <a:sx n="82" d="100"/>
          <a:sy n="82" d="100"/>
        </p:scale>
        <p:origin x="33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94E-F01D-4EA6-B9C1-67CE0C788F51}" type="datetimeFigureOut">
              <a:rPr kumimoji="1" lang="ja-JP" altLang="en-US" smtClean="0"/>
              <a:t>2020/10/7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0C1F-9792-4B40-A1DD-94A4D64276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82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94E-F01D-4EA6-B9C1-67CE0C788F51}" type="datetimeFigureOut">
              <a:rPr kumimoji="1" lang="ja-JP" altLang="en-US" smtClean="0"/>
              <a:t>2020/10/7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0C1F-9792-4B40-A1DD-94A4D64276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539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94E-F01D-4EA6-B9C1-67CE0C788F51}" type="datetimeFigureOut">
              <a:rPr kumimoji="1" lang="ja-JP" altLang="en-US" smtClean="0"/>
              <a:t>2020/10/7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0C1F-9792-4B40-A1DD-94A4D64276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52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94E-F01D-4EA6-B9C1-67CE0C788F51}" type="datetimeFigureOut">
              <a:rPr kumimoji="1" lang="ja-JP" altLang="en-US" smtClean="0"/>
              <a:t>2020/10/7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0C1F-9792-4B40-A1DD-94A4D64276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97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94E-F01D-4EA6-B9C1-67CE0C788F51}" type="datetimeFigureOut">
              <a:rPr kumimoji="1" lang="ja-JP" altLang="en-US" smtClean="0"/>
              <a:t>2020/10/7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0C1F-9792-4B40-A1DD-94A4D64276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51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94E-F01D-4EA6-B9C1-67CE0C788F51}" type="datetimeFigureOut">
              <a:rPr kumimoji="1" lang="ja-JP" altLang="en-US" smtClean="0"/>
              <a:t>2020/10/7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0C1F-9792-4B40-A1DD-94A4D64276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80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94E-F01D-4EA6-B9C1-67CE0C788F51}" type="datetimeFigureOut">
              <a:rPr kumimoji="1" lang="ja-JP" altLang="en-US" smtClean="0"/>
              <a:t>2020/10/7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0C1F-9792-4B40-A1DD-94A4D64276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41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94E-F01D-4EA6-B9C1-67CE0C788F51}" type="datetimeFigureOut">
              <a:rPr kumimoji="1" lang="ja-JP" altLang="en-US" smtClean="0"/>
              <a:t>2020/10/7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0C1F-9792-4B40-A1DD-94A4D64276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317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94E-F01D-4EA6-B9C1-67CE0C788F51}" type="datetimeFigureOut">
              <a:rPr kumimoji="1" lang="ja-JP" altLang="en-US" smtClean="0"/>
              <a:t>2020/10/7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0C1F-9792-4B40-A1DD-94A4D64276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11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94E-F01D-4EA6-B9C1-67CE0C788F51}" type="datetimeFigureOut">
              <a:rPr kumimoji="1" lang="ja-JP" altLang="en-US" smtClean="0"/>
              <a:t>2020/10/7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0C1F-9792-4B40-A1DD-94A4D64276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429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794E-F01D-4EA6-B9C1-67CE0C788F51}" type="datetimeFigureOut">
              <a:rPr kumimoji="1" lang="ja-JP" altLang="en-US" smtClean="0"/>
              <a:t>2020/10/7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0C1F-9792-4B40-A1DD-94A4D64276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85433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0794E-F01D-4EA6-B9C1-67CE0C788F51}" type="datetimeFigureOut">
              <a:rPr kumimoji="1" lang="ja-JP" altLang="en-US" smtClean="0"/>
              <a:t>2020/10/7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B0C1F-9792-4B40-A1DD-94A4D64276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11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1.emf" /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5763" y="92733"/>
            <a:ext cx="6032247" cy="401763"/>
          </a:xfrm>
          <a:ln>
            <a:noFill/>
          </a:ln>
        </p:spPr>
        <p:txBody>
          <a:bodyPr>
            <a:normAutofit/>
          </a:bodyPr>
          <a:lstStyle/>
          <a:p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簡易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な給付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金請求書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（はがき型）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送付用</a:t>
            </a:r>
            <a:r>
              <a:rPr lang="ja-JP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封筒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475314" y="4803636"/>
            <a:ext cx="6012000" cy="40680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475314" y="4803636"/>
            <a:ext cx="6012000" cy="1260000"/>
          </a:xfrm>
          <a:custGeom>
            <a:avLst/>
            <a:gdLst>
              <a:gd name="G0" fmla="+- 1675 0 0"/>
              <a:gd name="G1" fmla="+- 21600 0 1675"/>
              <a:gd name="G2" fmla="*/ 1675 1 2"/>
              <a:gd name="G3" fmla="+- 21600 0 G2"/>
              <a:gd name="G4" fmla="+/ 1675 21600 2"/>
              <a:gd name="G5" fmla="+/ G1 0 2"/>
              <a:gd name="G6" fmla="*/ 21600 21600 1675"/>
              <a:gd name="G7" fmla="*/ G6 1 2"/>
              <a:gd name="G8" fmla="+- 21600 0 G7"/>
              <a:gd name="G9" fmla="*/ 21600 1 2"/>
              <a:gd name="G10" fmla="+- 1675 0 G9"/>
              <a:gd name="G11" fmla="?: G10 G8 0"/>
              <a:gd name="G12" fmla="?: G10 G7 21600"/>
              <a:gd name="T0" fmla="*/ 20762 w 21600"/>
              <a:gd name="T1" fmla="*/ 10800 h 21600"/>
              <a:gd name="T2" fmla="*/ 10800 w 21600"/>
              <a:gd name="T3" fmla="*/ 21600 h 21600"/>
              <a:gd name="T4" fmla="*/ 838 w 21600"/>
              <a:gd name="T5" fmla="*/ 10800 h 21600"/>
              <a:gd name="T6" fmla="*/ 10800 w 21600"/>
              <a:gd name="T7" fmla="*/ 0 h 21600"/>
              <a:gd name="T8" fmla="*/ 2638 w 21600"/>
              <a:gd name="T9" fmla="*/ 2638 h 21600"/>
              <a:gd name="T10" fmla="*/ 18962 w 21600"/>
              <a:gd name="T11" fmla="*/ 1896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1675" y="21600"/>
                </a:lnTo>
                <a:lnTo>
                  <a:pt x="1992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CC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33814" y="6338186"/>
            <a:ext cx="4990373" cy="1218282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600" kern="100" dirty="0" smtClean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あなたは年金生活者支援給付金</a:t>
            </a:r>
            <a:r>
              <a:rPr lang="ja-JP" sz="2600" kern="100" dirty="0" smtClean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</a:t>
            </a:r>
            <a:endParaRPr lang="en-US" altLang="ja-JP" sz="2600" kern="100" dirty="0" smtClean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sz="2600" kern="100" dirty="0" smtClean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受け取る</a:t>
            </a:r>
            <a:r>
              <a:rPr lang="ja-JP" altLang="en-US" sz="2600" kern="100" dirty="0" smtClean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ことが</a:t>
            </a:r>
            <a:r>
              <a:rPr lang="ja-JP" altLang="en-US" sz="2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できるため</a:t>
            </a:r>
            <a:endParaRPr lang="ja-JP" sz="2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2600" kern="100" dirty="0" smtClean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同封の</a:t>
            </a:r>
            <a:r>
              <a:rPr lang="ja-JP" sz="2600" kern="100" dirty="0" smtClean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はがき</a:t>
            </a:r>
            <a:r>
              <a:rPr lang="ja-JP" altLang="en-US" sz="2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を提出</a:t>
            </a:r>
            <a:r>
              <a:rPr lang="ja-JP" altLang="en-US" sz="2600" kern="100" dirty="0" smtClean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してください</a:t>
            </a:r>
            <a:endParaRPr lang="en-US" altLang="ja-JP" sz="2600" kern="100" dirty="0" smtClean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892885" y="8792205"/>
            <a:ext cx="180000" cy="90000"/>
            <a:chOff x="2846704" y="4303181"/>
            <a:chExt cx="4680000" cy="2340000"/>
          </a:xfrm>
        </p:grpSpPr>
        <p:sp>
          <p:nvSpPr>
            <p:cNvPr id="38" name="フローチャート: 論理積ゲート 32"/>
            <p:cNvSpPr/>
            <p:nvPr/>
          </p:nvSpPr>
          <p:spPr>
            <a:xfrm rot="16200000">
              <a:off x="4016704" y="3133181"/>
              <a:ext cx="2340000" cy="4680000"/>
            </a:xfrm>
            <a:custGeom>
              <a:avLst/>
              <a:gdLst>
                <a:gd name="connsiteX0" fmla="*/ 0 w 4646129"/>
                <a:gd name="connsiteY0" fmla="*/ 0 h 4646129"/>
                <a:gd name="connsiteX1" fmla="*/ 2323065 w 4646129"/>
                <a:gd name="connsiteY1" fmla="*/ 0 h 4646129"/>
                <a:gd name="connsiteX2" fmla="*/ 4646130 w 4646129"/>
                <a:gd name="connsiteY2" fmla="*/ 2323065 h 4646129"/>
                <a:gd name="connsiteX3" fmla="*/ 2323065 w 4646129"/>
                <a:gd name="connsiteY3" fmla="*/ 4646130 h 4646129"/>
                <a:gd name="connsiteX4" fmla="*/ 0 w 4646129"/>
                <a:gd name="connsiteY4" fmla="*/ 4646129 h 4646129"/>
                <a:gd name="connsiteX5" fmla="*/ 0 w 4646129"/>
                <a:gd name="connsiteY5" fmla="*/ 0 h 4646129"/>
                <a:gd name="connsiteX0" fmla="*/ 0 w 4646130"/>
                <a:gd name="connsiteY0" fmla="*/ 4646129 h 4646130"/>
                <a:gd name="connsiteX1" fmla="*/ 2323065 w 4646130"/>
                <a:gd name="connsiteY1" fmla="*/ 0 h 4646130"/>
                <a:gd name="connsiteX2" fmla="*/ 4646130 w 4646130"/>
                <a:gd name="connsiteY2" fmla="*/ 2323065 h 4646130"/>
                <a:gd name="connsiteX3" fmla="*/ 2323065 w 4646130"/>
                <a:gd name="connsiteY3" fmla="*/ 4646130 h 4646130"/>
                <a:gd name="connsiteX4" fmla="*/ 0 w 4646130"/>
                <a:gd name="connsiteY4" fmla="*/ 4646129 h 4646130"/>
                <a:gd name="connsiteX0" fmla="*/ 0 w 2323065"/>
                <a:gd name="connsiteY0" fmla="*/ 4646130 h 4646130"/>
                <a:gd name="connsiteX1" fmla="*/ 0 w 2323065"/>
                <a:gd name="connsiteY1" fmla="*/ 0 h 4646130"/>
                <a:gd name="connsiteX2" fmla="*/ 2323065 w 2323065"/>
                <a:gd name="connsiteY2" fmla="*/ 2323065 h 4646130"/>
                <a:gd name="connsiteX3" fmla="*/ 0 w 2323065"/>
                <a:gd name="connsiteY3" fmla="*/ 4646130 h 4646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3065" h="4646130">
                  <a:moveTo>
                    <a:pt x="0" y="4646130"/>
                  </a:moveTo>
                  <a:lnTo>
                    <a:pt x="0" y="0"/>
                  </a:lnTo>
                  <a:cubicBezTo>
                    <a:pt x="1282993" y="0"/>
                    <a:pt x="2323065" y="1040072"/>
                    <a:pt x="2323065" y="2323065"/>
                  </a:cubicBezTo>
                  <a:cubicBezTo>
                    <a:pt x="2323065" y="3606058"/>
                    <a:pt x="1282993" y="4646130"/>
                    <a:pt x="0" y="464613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フローチャート: 論理積ゲート 32"/>
            <p:cNvSpPr>
              <a:spLocks noChangeAspect="1"/>
            </p:cNvSpPr>
            <p:nvPr/>
          </p:nvSpPr>
          <p:spPr>
            <a:xfrm rot="16200000">
              <a:off x="4149794" y="3532449"/>
              <a:ext cx="2073819" cy="4147636"/>
            </a:xfrm>
            <a:custGeom>
              <a:avLst/>
              <a:gdLst>
                <a:gd name="connsiteX0" fmla="*/ 0 w 4646129"/>
                <a:gd name="connsiteY0" fmla="*/ 0 h 4646129"/>
                <a:gd name="connsiteX1" fmla="*/ 2323065 w 4646129"/>
                <a:gd name="connsiteY1" fmla="*/ 0 h 4646129"/>
                <a:gd name="connsiteX2" fmla="*/ 4646130 w 4646129"/>
                <a:gd name="connsiteY2" fmla="*/ 2323065 h 4646129"/>
                <a:gd name="connsiteX3" fmla="*/ 2323065 w 4646129"/>
                <a:gd name="connsiteY3" fmla="*/ 4646130 h 4646129"/>
                <a:gd name="connsiteX4" fmla="*/ 0 w 4646129"/>
                <a:gd name="connsiteY4" fmla="*/ 4646129 h 4646129"/>
                <a:gd name="connsiteX5" fmla="*/ 0 w 4646129"/>
                <a:gd name="connsiteY5" fmla="*/ 0 h 4646129"/>
                <a:gd name="connsiteX0" fmla="*/ 0 w 4646130"/>
                <a:gd name="connsiteY0" fmla="*/ 4646129 h 4646130"/>
                <a:gd name="connsiteX1" fmla="*/ 2323065 w 4646130"/>
                <a:gd name="connsiteY1" fmla="*/ 0 h 4646130"/>
                <a:gd name="connsiteX2" fmla="*/ 4646130 w 4646130"/>
                <a:gd name="connsiteY2" fmla="*/ 2323065 h 4646130"/>
                <a:gd name="connsiteX3" fmla="*/ 2323065 w 4646130"/>
                <a:gd name="connsiteY3" fmla="*/ 4646130 h 4646130"/>
                <a:gd name="connsiteX4" fmla="*/ 0 w 4646130"/>
                <a:gd name="connsiteY4" fmla="*/ 4646129 h 4646130"/>
                <a:gd name="connsiteX0" fmla="*/ 0 w 2323065"/>
                <a:gd name="connsiteY0" fmla="*/ 4646130 h 4646130"/>
                <a:gd name="connsiteX1" fmla="*/ 0 w 2323065"/>
                <a:gd name="connsiteY1" fmla="*/ 0 h 4646130"/>
                <a:gd name="connsiteX2" fmla="*/ 2323065 w 2323065"/>
                <a:gd name="connsiteY2" fmla="*/ 2323065 h 4646130"/>
                <a:gd name="connsiteX3" fmla="*/ 0 w 2323065"/>
                <a:gd name="connsiteY3" fmla="*/ 4646130 h 4646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3065" h="4646130">
                  <a:moveTo>
                    <a:pt x="0" y="4646130"/>
                  </a:moveTo>
                  <a:lnTo>
                    <a:pt x="0" y="0"/>
                  </a:lnTo>
                  <a:cubicBezTo>
                    <a:pt x="1282993" y="0"/>
                    <a:pt x="2323065" y="1040072"/>
                    <a:pt x="2323065" y="2323065"/>
                  </a:cubicBezTo>
                  <a:cubicBezTo>
                    <a:pt x="2323065" y="3606058"/>
                    <a:pt x="1282993" y="4646130"/>
                    <a:pt x="0" y="464613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485023" y="464462"/>
            <a:ext cx="6012000" cy="8231340"/>
            <a:chOff x="485023" y="464462"/>
            <a:chExt cx="6012000" cy="823134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485023" y="464462"/>
              <a:ext cx="6012000" cy="406800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6" name="AutoShape 10"/>
            <p:cNvSpPr>
              <a:spLocks noChangeArrowheads="1"/>
            </p:cNvSpPr>
            <p:nvPr/>
          </p:nvSpPr>
          <p:spPr bwMode="auto">
            <a:xfrm>
              <a:off x="915102" y="1741685"/>
              <a:ext cx="3059749" cy="1620000"/>
            </a:xfrm>
            <a:prstGeom prst="roundRect">
              <a:avLst>
                <a:gd name="adj" fmla="val 600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315720" rIns="91440" bIns="45720" anchor="t" anchorCtr="0" upright="1">
              <a:noAutofit/>
            </a:bodyPr>
            <a:lstStyle/>
            <a:p>
              <a:pPr algn="just">
                <a:lnSpc>
                  <a:spcPts val="2000"/>
                </a:lnSpc>
                <a:spcAft>
                  <a:spcPts val="0"/>
                </a:spcAft>
              </a:pPr>
              <a:r>
                <a:rPr lang="en-US" sz="1050" kern="10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 </a:t>
              </a:r>
              <a:endParaRPr lang="ja-JP" sz="1050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165"/>
            <p:cNvSpPr txBox="1">
              <a:spLocks noChangeArrowheads="1"/>
            </p:cNvSpPr>
            <p:nvPr/>
          </p:nvSpPr>
          <p:spPr bwMode="auto">
            <a:xfrm>
              <a:off x="1495864" y="8418803"/>
              <a:ext cx="108523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algn="l">
                <a:spcAft>
                  <a:spcPts val="0"/>
                </a:spcAft>
              </a:pPr>
              <a:r>
                <a:rPr lang="ja-JP" sz="600" kern="100" dirty="0">
                  <a:effectLst/>
                  <a:latin typeface="Century" panose="020406040505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※このマークは、音声コードです。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indent="76200" algn="l">
                <a:spcAft>
                  <a:spcPts val="0"/>
                </a:spcAft>
              </a:pPr>
              <a:r>
                <a:rPr lang="ja-JP" sz="600" kern="100" dirty="0">
                  <a:effectLst/>
                  <a:latin typeface="Century" panose="020406040505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目の不自由な</a:t>
              </a:r>
              <a:r>
                <a:rPr lang="ja-JP" sz="600" kern="100" dirty="0" smtClean="0">
                  <a:effectLst/>
                  <a:latin typeface="Century" panose="020406040505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方も</a:t>
              </a:r>
              <a:r>
                <a:rPr lang="ja-JP" sz="600" kern="100" dirty="0">
                  <a:effectLst/>
                  <a:latin typeface="Century" panose="020406040505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封筒情報を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indent="76200" algn="l">
                <a:spcAft>
                  <a:spcPts val="0"/>
                </a:spcAft>
              </a:pPr>
              <a:r>
                <a:rPr lang="ja-JP" sz="600" kern="100" dirty="0">
                  <a:effectLst/>
                  <a:latin typeface="Century" panose="020406040505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音声で聞くことができます。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210"/>
            <p:cNvSpPr txBox="1">
              <a:spLocks noChangeArrowheads="1"/>
            </p:cNvSpPr>
            <p:nvPr/>
          </p:nvSpPr>
          <p:spPr bwMode="auto">
            <a:xfrm>
              <a:off x="4527684" y="3605767"/>
              <a:ext cx="1846659" cy="628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algn="l">
                <a:lnSpc>
                  <a:spcPts val="11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ja-JP" sz="1400" b="1" kern="100" dirty="0"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日 本 年 金 機 構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l">
                <a:lnSpc>
                  <a:spcPts val="1150"/>
                </a:lnSpc>
                <a:spcAft>
                  <a:spcPts val="0"/>
                </a:spcAft>
              </a:pPr>
              <a:r>
                <a:rPr lang="ja-JP" sz="1200" b="1" kern="100" dirty="0"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　</a:t>
              </a:r>
              <a:r>
                <a:rPr lang="en-US" sz="900" b="1" kern="100" dirty="0">
                  <a:effectLst/>
                  <a:latin typeface="ＭＳ ゴシック" panose="020B0609070205080204" pitchFamily="49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Japan Pension Service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l">
                <a:lnSpc>
                  <a:spcPts val="1100"/>
                </a:lnSpc>
                <a:spcBef>
                  <a:spcPts val="360"/>
                </a:spcBef>
                <a:spcAft>
                  <a:spcPts val="0"/>
                </a:spcAft>
              </a:pPr>
              <a:r>
                <a:rPr lang="ja-JP" sz="900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〒</a:t>
              </a:r>
              <a:r>
                <a:rPr lang="en-US" sz="900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168-8505</a:t>
              </a:r>
              <a:endParaRPr lang="ja-JP" sz="10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ja-JP" sz="800" kern="100" dirty="0"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東京都杉並区高井戸西３丁目５番２４号</a:t>
              </a:r>
              <a:endPara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224"/>
            <p:cNvSpPr txBox="1">
              <a:spLocks noChangeArrowheads="1"/>
            </p:cNvSpPr>
            <p:nvPr/>
          </p:nvSpPr>
          <p:spPr bwMode="auto">
            <a:xfrm>
              <a:off x="5451014" y="3479856"/>
              <a:ext cx="921018" cy="982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endParaRPr lang="en-US" sz="1050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1028084" y="3765504"/>
              <a:ext cx="1872000" cy="4437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rot="0" vert="horz" wrap="square" lIns="108000" tIns="0" rIns="108000" bIns="0" anchor="ctr" anchorCtr="0" upright="1">
              <a:noAutofit/>
            </a:bodyPr>
            <a:lstStyle/>
            <a:p>
              <a:pPr algn="dist">
                <a:spcAft>
                  <a:spcPts val="0"/>
                </a:spcAft>
              </a:pPr>
              <a:r>
                <a:rPr lang="ja-JP" sz="1400" b="1" kern="100" dirty="0" smtClean="0"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重要</a:t>
              </a:r>
              <a:r>
                <a:rPr lang="ja-JP" altLang="en-US" sz="1400" b="1" kern="100" dirty="0" smtClean="0"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手続き</a:t>
              </a:r>
              <a:r>
                <a:rPr lang="ja-JP" sz="1400" b="1" kern="100" dirty="0" smtClean="0"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書類</a:t>
              </a:r>
              <a:r>
                <a:rPr lang="ja-JP" sz="1400" b="1" kern="100" dirty="0"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在中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205"/>
            <p:cNvSpPr txBox="1">
              <a:spLocks noChangeArrowheads="1"/>
            </p:cNvSpPr>
            <p:nvPr/>
          </p:nvSpPr>
          <p:spPr bwMode="auto">
            <a:xfrm>
              <a:off x="839380" y="952970"/>
              <a:ext cx="3647136" cy="6077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7840" tIns="0" rIns="0" bIns="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altLang="en-US" sz="2200" b="1" kern="100" dirty="0" smtClean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年金生活者</a:t>
              </a:r>
              <a:r>
                <a:rPr lang="ja-JP" altLang="en-US" sz="1400" b="1" kern="100" dirty="0" smtClean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を</a:t>
              </a:r>
              <a:r>
                <a:rPr lang="ja-JP" altLang="en-US" sz="2200" b="1" kern="100" dirty="0" smtClean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支援</a:t>
              </a:r>
              <a:r>
                <a:rPr lang="ja-JP" altLang="en-US" sz="1400" b="1" kern="100" dirty="0" smtClean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する</a:t>
              </a:r>
              <a:r>
                <a:rPr lang="ja-JP" sz="2200" b="1" kern="100" dirty="0" smtClean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給付金</a:t>
              </a:r>
              <a:r>
                <a:rPr lang="ja-JP" altLang="en-US" sz="1400" b="1" kern="100" dirty="0" smtClean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を</a:t>
              </a:r>
              <a:endParaRPr lang="en-US" altLang="ja-JP" sz="140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400" b="1" kern="100" dirty="0" smtClean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受け取るための</a:t>
              </a:r>
              <a:r>
                <a:rPr lang="ja-JP" sz="1400" b="1" kern="100" dirty="0" smtClean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大切</a:t>
              </a:r>
              <a:r>
                <a:rPr lang="ja-JP" sz="1400" b="1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なお知らせです。</a:t>
              </a:r>
              <a:endParaRPr 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205"/>
            <p:cNvSpPr txBox="1">
              <a:spLocks noChangeArrowheads="1"/>
            </p:cNvSpPr>
            <p:nvPr/>
          </p:nvSpPr>
          <p:spPr bwMode="auto">
            <a:xfrm>
              <a:off x="866206" y="3386354"/>
              <a:ext cx="2183975" cy="265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87840" tIns="0" rIns="0" bIns="0" anchor="ctr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1000" kern="100" dirty="0"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（開封前に宛名をご確認ください。）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pic>
          <p:nvPicPr>
            <p:cNvPr id="15" name="図 14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033" y="7932083"/>
              <a:ext cx="777875" cy="7245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</p:pic>
        <p:grpSp>
          <p:nvGrpSpPr>
            <p:cNvPr id="16" name="グループ化 15"/>
            <p:cNvGrpSpPr/>
            <p:nvPr/>
          </p:nvGrpSpPr>
          <p:grpSpPr>
            <a:xfrm>
              <a:off x="5200351" y="752945"/>
              <a:ext cx="925195" cy="925195"/>
              <a:chOff x="0" y="0"/>
              <a:chExt cx="925195" cy="925195"/>
            </a:xfrm>
          </p:grpSpPr>
          <p:sp>
            <p:nvSpPr>
              <p:cNvPr id="17" name="Oval 3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25195" cy="92519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8" name="Text Box 40"/>
              <p:cNvSpPr txBox="1">
                <a:spLocks noChangeArrowheads="1"/>
              </p:cNvSpPr>
              <p:nvPr/>
            </p:nvSpPr>
            <p:spPr bwMode="auto">
              <a:xfrm>
                <a:off x="114300" y="390525"/>
                <a:ext cx="711835" cy="38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spAutoFit/>
              </a:bodyPr>
              <a:lstStyle/>
              <a:p>
                <a:pPr algn="ctr">
                  <a:lnSpc>
                    <a:spcPts val="1500"/>
                  </a:lnSpc>
                  <a:spcAft>
                    <a:spcPts val="0"/>
                  </a:spcAft>
                </a:pPr>
                <a:r>
                  <a:rPr lang="ja-JP" sz="1400" kern="10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料金後納</a:t>
                </a:r>
                <a:endParaRPr lang="ja-JP" sz="1050" kern="10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500"/>
                  </a:lnSpc>
                  <a:spcAft>
                    <a:spcPts val="0"/>
                  </a:spcAft>
                </a:pPr>
                <a:r>
                  <a:rPr lang="ja-JP" sz="1400" kern="10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郵　便</a:t>
                </a:r>
                <a:endParaRPr lang="ja-JP" sz="1050" kern="10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9" name="Line 161"/>
              <p:cNvCxnSpPr>
                <a:cxnSpLocks noChangeShapeType="1"/>
              </p:cNvCxnSpPr>
              <p:nvPr/>
            </p:nvCxnSpPr>
            <p:spPr bwMode="auto">
              <a:xfrm>
                <a:off x="28575" y="285750"/>
                <a:ext cx="87439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6" name="グループ化 35"/>
            <p:cNvGrpSpPr/>
            <p:nvPr/>
          </p:nvGrpSpPr>
          <p:grpSpPr>
            <a:xfrm>
              <a:off x="5838620" y="4456870"/>
              <a:ext cx="180000" cy="90000"/>
              <a:chOff x="2846704" y="4303181"/>
              <a:chExt cx="4680000" cy="2340000"/>
            </a:xfrm>
          </p:grpSpPr>
          <p:sp>
            <p:nvSpPr>
              <p:cNvPr id="33" name="フローチャート: 論理積ゲート 32"/>
              <p:cNvSpPr/>
              <p:nvPr/>
            </p:nvSpPr>
            <p:spPr>
              <a:xfrm rot="16200000">
                <a:off x="4016704" y="3133181"/>
                <a:ext cx="2340000" cy="4680000"/>
              </a:xfrm>
              <a:custGeom>
                <a:avLst/>
                <a:gdLst>
                  <a:gd name="connsiteX0" fmla="*/ 0 w 4646129"/>
                  <a:gd name="connsiteY0" fmla="*/ 0 h 4646129"/>
                  <a:gd name="connsiteX1" fmla="*/ 2323065 w 4646129"/>
                  <a:gd name="connsiteY1" fmla="*/ 0 h 4646129"/>
                  <a:gd name="connsiteX2" fmla="*/ 4646130 w 4646129"/>
                  <a:gd name="connsiteY2" fmla="*/ 2323065 h 4646129"/>
                  <a:gd name="connsiteX3" fmla="*/ 2323065 w 4646129"/>
                  <a:gd name="connsiteY3" fmla="*/ 4646130 h 4646129"/>
                  <a:gd name="connsiteX4" fmla="*/ 0 w 4646129"/>
                  <a:gd name="connsiteY4" fmla="*/ 4646129 h 4646129"/>
                  <a:gd name="connsiteX5" fmla="*/ 0 w 4646129"/>
                  <a:gd name="connsiteY5" fmla="*/ 0 h 4646129"/>
                  <a:gd name="connsiteX0" fmla="*/ 0 w 4646130"/>
                  <a:gd name="connsiteY0" fmla="*/ 4646129 h 4646130"/>
                  <a:gd name="connsiteX1" fmla="*/ 2323065 w 4646130"/>
                  <a:gd name="connsiteY1" fmla="*/ 0 h 4646130"/>
                  <a:gd name="connsiteX2" fmla="*/ 4646130 w 4646130"/>
                  <a:gd name="connsiteY2" fmla="*/ 2323065 h 4646130"/>
                  <a:gd name="connsiteX3" fmla="*/ 2323065 w 4646130"/>
                  <a:gd name="connsiteY3" fmla="*/ 4646130 h 4646130"/>
                  <a:gd name="connsiteX4" fmla="*/ 0 w 4646130"/>
                  <a:gd name="connsiteY4" fmla="*/ 4646129 h 4646130"/>
                  <a:gd name="connsiteX0" fmla="*/ 0 w 2323065"/>
                  <a:gd name="connsiteY0" fmla="*/ 4646130 h 4646130"/>
                  <a:gd name="connsiteX1" fmla="*/ 0 w 2323065"/>
                  <a:gd name="connsiteY1" fmla="*/ 0 h 4646130"/>
                  <a:gd name="connsiteX2" fmla="*/ 2323065 w 2323065"/>
                  <a:gd name="connsiteY2" fmla="*/ 2323065 h 4646130"/>
                  <a:gd name="connsiteX3" fmla="*/ 0 w 2323065"/>
                  <a:gd name="connsiteY3" fmla="*/ 4646130 h 4646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23065" h="4646130">
                    <a:moveTo>
                      <a:pt x="0" y="4646130"/>
                    </a:moveTo>
                    <a:lnTo>
                      <a:pt x="0" y="0"/>
                    </a:lnTo>
                    <a:cubicBezTo>
                      <a:pt x="1282993" y="0"/>
                      <a:pt x="2323065" y="1040072"/>
                      <a:pt x="2323065" y="2323065"/>
                    </a:cubicBezTo>
                    <a:cubicBezTo>
                      <a:pt x="2323065" y="3606058"/>
                      <a:pt x="1282993" y="4646130"/>
                      <a:pt x="0" y="464613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フローチャート: 論理積ゲート 32"/>
              <p:cNvSpPr>
                <a:spLocks noChangeAspect="1"/>
              </p:cNvSpPr>
              <p:nvPr/>
            </p:nvSpPr>
            <p:spPr>
              <a:xfrm rot="16200000">
                <a:off x="4149794" y="3532449"/>
                <a:ext cx="2073819" cy="4147636"/>
              </a:xfrm>
              <a:custGeom>
                <a:avLst/>
                <a:gdLst>
                  <a:gd name="connsiteX0" fmla="*/ 0 w 4646129"/>
                  <a:gd name="connsiteY0" fmla="*/ 0 h 4646129"/>
                  <a:gd name="connsiteX1" fmla="*/ 2323065 w 4646129"/>
                  <a:gd name="connsiteY1" fmla="*/ 0 h 4646129"/>
                  <a:gd name="connsiteX2" fmla="*/ 4646130 w 4646129"/>
                  <a:gd name="connsiteY2" fmla="*/ 2323065 h 4646129"/>
                  <a:gd name="connsiteX3" fmla="*/ 2323065 w 4646129"/>
                  <a:gd name="connsiteY3" fmla="*/ 4646130 h 4646129"/>
                  <a:gd name="connsiteX4" fmla="*/ 0 w 4646129"/>
                  <a:gd name="connsiteY4" fmla="*/ 4646129 h 4646129"/>
                  <a:gd name="connsiteX5" fmla="*/ 0 w 4646129"/>
                  <a:gd name="connsiteY5" fmla="*/ 0 h 4646129"/>
                  <a:gd name="connsiteX0" fmla="*/ 0 w 4646130"/>
                  <a:gd name="connsiteY0" fmla="*/ 4646129 h 4646130"/>
                  <a:gd name="connsiteX1" fmla="*/ 2323065 w 4646130"/>
                  <a:gd name="connsiteY1" fmla="*/ 0 h 4646130"/>
                  <a:gd name="connsiteX2" fmla="*/ 4646130 w 4646130"/>
                  <a:gd name="connsiteY2" fmla="*/ 2323065 h 4646130"/>
                  <a:gd name="connsiteX3" fmla="*/ 2323065 w 4646130"/>
                  <a:gd name="connsiteY3" fmla="*/ 4646130 h 4646130"/>
                  <a:gd name="connsiteX4" fmla="*/ 0 w 4646130"/>
                  <a:gd name="connsiteY4" fmla="*/ 4646129 h 4646130"/>
                  <a:gd name="connsiteX0" fmla="*/ 0 w 2323065"/>
                  <a:gd name="connsiteY0" fmla="*/ 4646130 h 4646130"/>
                  <a:gd name="connsiteX1" fmla="*/ 0 w 2323065"/>
                  <a:gd name="connsiteY1" fmla="*/ 0 h 4646130"/>
                  <a:gd name="connsiteX2" fmla="*/ 2323065 w 2323065"/>
                  <a:gd name="connsiteY2" fmla="*/ 2323065 h 4646130"/>
                  <a:gd name="connsiteX3" fmla="*/ 0 w 2323065"/>
                  <a:gd name="connsiteY3" fmla="*/ 4646130 h 4646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23065" h="4646130">
                    <a:moveTo>
                      <a:pt x="0" y="4646130"/>
                    </a:moveTo>
                    <a:lnTo>
                      <a:pt x="0" y="0"/>
                    </a:lnTo>
                    <a:cubicBezTo>
                      <a:pt x="1282993" y="0"/>
                      <a:pt x="2323065" y="1040072"/>
                      <a:pt x="2323065" y="2323065"/>
                    </a:cubicBezTo>
                    <a:cubicBezTo>
                      <a:pt x="2323065" y="3606058"/>
                      <a:pt x="1282993" y="4646130"/>
                      <a:pt x="0" y="464613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42" name="図 41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7211" y="3464074"/>
              <a:ext cx="360000" cy="360000"/>
            </a:xfrm>
            <a:prstGeom prst="rect">
              <a:avLst/>
            </a:prstGeom>
          </p:spPr>
        </p:pic>
      </p:grpSp>
      <p:sp>
        <p:nvSpPr>
          <p:cNvPr id="57" name="Text Box 205"/>
          <p:cNvSpPr txBox="1">
            <a:spLocks noChangeArrowheads="1"/>
          </p:cNvSpPr>
          <p:nvPr/>
        </p:nvSpPr>
        <p:spPr bwMode="auto">
          <a:xfrm>
            <a:off x="5374684" y="8658700"/>
            <a:ext cx="1267395" cy="239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none" lIns="87840" tIns="0" rIns="0" bIns="0" anchor="ctr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000" kern="100" dirty="0" smtClean="0">
                <a:effectLst/>
                <a:latin typeface="+mn-ea"/>
                <a:cs typeface="Times New Roman" panose="02020603050405020304" pitchFamily="18" charset="0"/>
              </a:rPr>
              <a:t>2010</a:t>
            </a:r>
            <a:r>
              <a:rPr lang="ja-JP" altLang="en-US" sz="1000" kern="100" dirty="0" smtClean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1000" kern="100" dirty="0" smtClean="0">
                <a:latin typeface="+mn-ea"/>
                <a:cs typeface="Times New Roman" panose="02020603050405020304" pitchFamily="18" charset="0"/>
              </a:rPr>
              <a:t>1018 017</a:t>
            </a:r>
            <a:endParaRPr lang="ja-JP" sz="105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3863278" y="7810476"/>
            <a:ext cx="2330420" cy="803115"/>
            <a:chOff x="3986714" y="7871901"/>
            <a:chExt cx="2330420" cy="803115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3986714" y="7871901"/>
              <a:ext cx="2330420" cy="803115"/>
              <a:chOff x="4079644" y="7871901"/>
              <a:chExt cx="2330420" cy="803115"/>
            </a:xfrm>
          </p:grpSpPr>
          <p:sp>
            <p:nvSpPr>
              <p:cNvPr id="29" name="Rectangle 2"/>
              <p:cNvSpPr>
                <a:spLocks noChangeArrowheads="1"/>
              </p:cNvSpPr>
              <p:nvPr/>
            </p:nvSpPr>
            <p:spPr bwMode="auto">
              <a:xfrm>
                <a:off x="4245686" y="8117735"/>
                <a:ext cx="1538173" cy="169014"/>
              </a:xfrm>
              <a:prstGeom prst="rect">
                <a:avLst/>
              </a:prstGeom>
              <a:solidFill>
                <a:srgbClr val="CCFF99">
                  <a:alpha val="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en-US" sz="1100" u="sng" dirty="0" smtClean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https://</a:t>
                </a:r>
                <a:r>
                  <a:rPr lang="en-US" sz="1100" u="sng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www.nenkin.go.jp/</a:t>
                </a:r>
                <a:endParaRPr lang="ja-JP" sz="1200" dirty="0"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</p:txBody>
          </p:sp>
          <p:sp>
            <p:nvSpPr>
              <p:cNvPr id="30" name="Rectangle 2"/>
              <p:cNvSpPr>
                <a:spLocks noChangeArrowheads="1"/>
              </p:cNvSpPr>
              <p:nvPr/>
            </p:nvSpPr>
            <p:spPr bwMode="auto">
              <a:xfrm>
                <a:off x="4245686" y="8410360"/>
                <a:ext cx="1103603" cy="169014"/>
              </a:xfrm>
              <a:prstGeom prst="rect">
                <a:avLst/>
              </a:prstGeom>
              <a:solidFill>
                <a:srgbClr val="CCFF99">
                  <a:alpha val="0"/>
                </a:srgbClr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7200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ja-JP" sz="10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日本年金機構</a:t>
                </a:r>
                <a:endParaRPr lang="ja-JP" sz="1200" dirty="0"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</p:txBody>
          </p:sp>
          <p:sp>
            <p:nvSpPr>
              <p:cNvPr id="31" name="Rectangle 2"/>
              <p:cNvSpPr>
                <a:spLocks noChangeArrowheads="1"/>
              </p:cNvSpPr>
              <p:nvPr/>
            </p:nvSpPr>
            <p:spPr bwMode="auto">
              <a:xfrm>
                <a:off x="5398788" y="8410360"/>
                <a:ext cx="460154" cy="169014"/>
              </a:xfrm>
              <a:prstGeom prst="roundRect">
                <a:avLst>
                  <a:gd name="adj" fmla="val 34048"/>
                </a:avLst>
              </a:prstGeom>
              <a:solidFill>
                <a:srgbClr val="CCFF99">
                  <a:alpha val="0"/>
                </a:srgbClr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fontAlgn="base">
                  <a:lnSpc>
                    <a:spcPts val="1000"/>
                  </a:lnSpc>
                  <a:spcAft>
                    <a:spcPts val="0"/>
                  </a:spcAft>
                </a:pPr>
                <a:r>
                  <a:rPr lang="ja-JP" sz="10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検索</a:t>
                </a:r>
                <a:endParaRPr lang="ja-JP" sz="1200" dirty="0"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6044561" y="8309567"/>
                <a:ext cx="365503" cy="36544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spcAft>
                    <a:spcPts val="0"/>
                  </a:spcAft>
                </a:pPr>
                <a:r>
                  <a:rPr lang="ja-JP" sz="800" kern="100" dirty="0">
                    <a:solidFill>
                      <a:srgbClr val="000000"/>
                    </a:solidFill>
                    <a:effectLst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二次元コード</a:t>
                </a:r>
                <a:endParaRPr lang="ja-JP" sz="1050" kern="100" dirty="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Rectangle 2"/>
              <p:cNvSpPr>
                <a:spLocks noChangeArrowheads="1"/>
              </p:cNvSpPr>
              <p:nvPr/>
            </p:nvSpPr>
            <p:spPr bwMode="auto">
              <a:xfrm>
                <a:off x="4079644" y="7871901"/>
                <a:ext cx="1984052" cy="169014"/>
              </a:xfrm>
              <a:prstGeom prst="rect">
                <a:avLst/>
              </a:prstGeom>
              <a:solidFill>
                <a:srgbClr val="CCFF99">
                  <a:alpha val="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ja-JP" sz="1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『日本年金機構</a:t>
                </a:r>
                <a:r>
                  <a:rPr lang="ja-JP" sz="1100" dirty="0" smtClean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ホームページ</a:t>
                </a:r>
                <a:r>
                  <a:rPr lang="en-US" altLang="ja-JP" sz="1100" dirty="0" smtClean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』</a:t>
                </a:r>
                <a:endParaRPr lang="ja-JP" sz="1200" dirty="0"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</p:txBody>
          </p:sp>
        </p:grpSp>
        <p:cxnSp>
          <p:nvCxnSpPr>
            <p:cNvPr id="64" name="直線矢印コネクタ 63"/>
            <p:cNvCxnSpPr/>
            <p:nvPr/>
          </p:nvCxnSpPr>
          <p:spPr bwMode="auto">
            <a:xfrm flipH="1" flipV="1">
              <a:off x="5728186" y="8515274"/>
              <a:ext cx="113529" cy="133352"/>
            </a:xfrm>
            <a:prstGeom prst="straightConnector1">
              <a:avLst/>
            </a:prstGeom>
            <a:solidFill>
              <a:srgbClr val="090000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40" name="テキスト ボックス 4"/>
          <p:cNvSpPr txBox="1"/>
          <p:nvPr/>
        </p:nvSpPr>
        <p:spPr>
          <a:xfrm>
            <a:off x="3030390" y="4407556"/>
            <a:ext cx="1234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見本</a:t>
            </a:r>
            <a:endParaRPr kumimoji="1" lang="ja-JP" altLang="en-US" sz="36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125546" y="95017"/>
            <a:ext cx="603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別添３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59114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1973</TotalTime>
  <Words>131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ＭＳ ゴシック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簡易な給付金請求書（はがき型）送付用封筒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給付金ＴＡ請求書送付用封筒(案)</dc:title>
  <dc:creator>佐藤 大和(satou-yamato)</dc:creator>
  <cp:lastModifiedBy>舘野 靖史(tateno-yasushi)</cp:lastModifiedBy>
  <cp:revision>53</cp:revision>
  <cp:lastPrinted>2020-10-07T09:46:14Z</cp:lastPrinted>
  <dcterms:created xsi:type="dcterms:W3CDTF">2019-06-05T04:47:58Z</dcterms:created>
  <dcterms:modified xsi:type="dcterms:W3CDTF">2020-10-07T09:53:51Z</dcterms:modified>
</cp:coreProperties>
</file>