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7"/>
  </p:notesMasterIdLst>
  <p:sldIdLst>
    <p:sldId id="287" r:id="rId3"/>
    <p:sldId id="288" r:id="rId4"/>
    <p:sldId id="289" r:id="rId5"/>
    <p:sldId id="290" r:id="rId6"/>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FF00"/>
    <a:srgbClr val="3333FF"/>
    <a:srgbClr val="5B9BD5"/>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18" autoAdjust="0"/>
    <p:restoredTop sz="96383" autoAdjust="0"/>
  </p:normalViewPr>
  <p:slideViewPr>
    <p:cSldViewPr snapToGrid="0">
      <p:cViewPr varScale="1">
        <p:scale>
          <a:sx n="80" d="100"/>
          <a:sy n="80" d="100"/>
        </p:scale>
        <p:origin x="2970"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presProps" Target="presProps.xml" />
  <Relationship Id="rId3" Type="http://schemas.openxmlformats.org/officeDocument/2006/relationships/slide" Target="slides/slide1.xml" />
  <Relationship Id="rId7" Type="http://schemas.openxmlformats.org/officeDocument/2006/relationships/notesMaster" Target="notesMasters/notesMaster1.xml" />
  <Relationship Id="rId2" Type="http://schemas.openxmlformats.org/officeDocument/2006/relationships/slideMaster" Target="slideMasters/slideMaster2.xml" />
  <Relationship Id="rId1" Type="http://schemas.openxmlformats.org/officeDocument/2006/relationships/slideMaster" Target="slideMasters/slideMaster1.xml" />
  <Relationship Id="rId6" Type="http://schemas.openxmlformats.org/officeDocument/2006/relationships/slide" Target="slides/slide4.xml" />
  <Relationship Id="rId11" Type="http://schemas.openxmlformats.org/officeDocument/2006/relationships/tableStyles" Target="tableStyles.xml" />
  <Relationship Id="rId5" Type="http://schemas.openxmlformats.org/officeDocument/2006/relationships/slide" Target="slides/slide3.xml" />
  <Relationship Id="rId10" Type="http://schemas.openxmlformats.org/officeDocument/2006/relationships/theme" Target="theme/theme1.xml" />
  <Relationship Id="rId4" Type="http://schemas.openxmlformats.org/officeDocument/2006/relationships/slide" Target="slides/slide2.xml" />
  <Relationship Id="rId9" Type="http://schemas.openxmlformats.org/officeDocument/2006/relationships/viewProps" Target="view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3.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8"/>
            <a:ext cx="2919413" cy="493713"/>
          </a:xfrm>
          <a:prstGeom prst="rect">
            <a:avLst/>
          </a:prstGeom>
        </p:spPr>
        <p:txBody>
          <a:bodyPr vert="horz" lIns="91378" tIns="45690" rIns="91378" bIns="45690"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4763" y="8"/>
            <a:ext cx="2919412" cy="493713"/>
          </a:xfrm>
          <a:prstGeom prst="rect">
            <a:avLst/>
          </a:prstGeom>
        </p:spPr>
        <p:txBody>
          <a:bodyPr vert="horz" lIns="91378" tIns="45690" rIns="91378" bIns="45690" rtlCol="0"/>
          <a:lstStyle>
            <a:lvl1pPr algn="r">
              <a:defRPr sz="1100"/>
            </a:lvl1pPr>
          </a:lstStyle>
          <a:p>
            <a:fld id="{D01D318D-E1B2-44EB-9496-818F3DA2B10E}" type="datetimeFigureOut">
              <a:rPr kumimoji="1" lang="ja-JP" altLang="en-US" smtClean="0"/>
              <a:t>2020/10/2</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2050"/>
          </a:xfrm>
          <a:prstGeom prst="rect">
            <a:avLst/>
          </a:prstGeom>
          <a:noFill/>
          <a:ln w="12700">
            <a:solidFill>
              <a:prstClr val="black"/>
            </a:solidFill>
          </a:ln>
        </p:spPr>
        <p:txBody>
          <a:bodyPr vert="horz" lIns="91378" tIns="45690" rIns="91378" bIns="45690" rtlCol="0" anchor="ctr"/>
          <a:lstStyle/>
          <a:p>
            <a:endParaRPr lang="ja-JP" altLang="en-US"/>
          </a:p>
        </p:txBody>
      </p:sp>
      <p:sp>
        <p:nvSpPr>
          <p:cNvPr id="5" name="ノート プレースホルダー 4"/>
          <p:cNvSpPr>
            <a:spLocks noGrp="1"/>
          </p:cNvSpPr>
          <p:nvPr>
            <p:ph type="body" sz="quarter" idx="3"/>
          </p:nvPr>
        </p:nvSpPr>
        <p:spPr>
          <a:xfrm>
            <a:off x="673103" y="4686299"/>
            <a:ext cx="5389563" cy="4440238"/>
          </a:xfrm>
          <a:prstGeom prst="rect">
            <a:avLst/>
          </a:prstGeom>
        </p:spPr>
        <p:txBody>
          <a:bodyPr vert="horz" lIns="91378" tIns="45690" rIns="91378" bIns="4569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9" y="9371014"/>
            <a:ext cx="2919413" cy="493712"/>
          </a:xfrm>
          <a:prstGeom prst="rect">
            <a:avLst/>
          </a:prstGeom>
        </p:spPr>
        <p:txBody>
          <a:bodyPr vert="horz" lIns="91378" tIns="45690" rIns="91378" bIns="45690"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3712"/>
          </a:xfrm>
          <a:prstGeom prst="rect">
            <a:avLst/>
          </a:prstGeom>
        </p:spPr>
        <p:txBody>
          <a:bodyPr vert="horz" lIns="91378" tIns="45690" rIns="91378" bIns="45690" rtlCol="0" anchor="b"/>
          <a:lstStyle>
            <a:lvl1pPr algn="r">
              <a:defRPr sz="1100"/>
            </a:lvl1pPr>
          </a:lstStyle>
          <a:p>
            <a:fld id="{D53DD7EA-3632-4012-9461-0796938D6B6C}" type="slidenum">
              <a:rPr kumimoji="1" lang="ja-JP" altLang="en-US" smtClean="0"/>
              <a:t>‹#›</a:t>
            </a:fld>
            <a:endParaRPr kumimoji="1" lang="ja-JP" altLang="en-US"/>
          </a:p>
        </p:txBody>
      </p:sp>
    </p:spTree>
    <p:extLst>
      <p:ext uri="{BB962C8B-B14F-4D97-AF65-F5344CB8AC3E}">
        <p14:creationId xmlns:p14="http://schemas.microsoft.com/office/powerpoint/2010/main" val="3934304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3DD7EA-3632-4012-9461-0796938D6B6C}" type="slidenum">
              <a:rPr kumimoji="1" lang="ja-JP" altLang="en-US" smtClean="0"/>
              <a:t>1</a:t>
            </a:fld>
            <a:endParaRPr kumimoji="1" lang="ja-JP" altLang="en-US"/>
          </a:p>
        </p:txBody>
      </p:sp>
    </p:spTree>
    <p:extLst>
      <p:ext uri="{BB962C8B-B14F-4D97-AF65-F5344CB8AC3E}">
        <p14:creationId xmlns:p14="http://schemas.microsoft.com/office/powerpoint/2010/main" val="3948749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3DD7EA-3632-4012-9461-0796938D6B6C}" type="slidenum">
              <a:rPr kumimoji="1" lang="ja-JP" altLang="en-US" smtClean="0"/>
              <a:t>2</a:t>
            </a:fld>
            <a:endParaRPr kumimoji="1" lang="ja-JP" altLang="en-US"/>
          </a:p>
        </p:txBody>
      </p:sp>
    </p:spTree>
    <p:extLst>
      <p:ext uri="{BB962C8B-B14F-4D97-AF65-F5344CB8AC3E}">
        <p14:creationId xmlns:p14="http://schemas.microsoft.com/office/powerpoint/2010/main" val="42935379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3DD7EA-3632-4012-9461-0796938D6B6C}" type="slidenum">
              <a:rPr kumimoji="1" lang="ja-JP" altLang="en-US" smtClean="0"/>
              <a:t>3</a:t>
            </a:fld>
            <a:endParaRPr kumimoji="1" lang="ja-JP" altLang="en-US"/>
          </a:p>
        </p:txBody>
      </p:sp>
    </p:spTree>
    <p:extLst>
      <p:ext uri="{BB962C8B-B14F-4D97-AF65-F5344CB8AC3E}">
        <p14:creationId xmlns:p14="http://schemas.microsoft.com/office/powerpoint/2010/main" val="1309317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3DD7EA-3632-4012-9461-0796938D6B6C}" type="slidenum">
              <a:rPr kumimoji="1" lang="ja-JP" altLang="en-US" smtClean="0"/>
              <a:t>4</a:t>
            </a:fld>
            <a:endParaRPr kumimoji="1" lang="ja-JP" altLang="en-US"/>
          </a:p>
        </p:txBody>
      </p:sp>
    </p:spTree>
    <p:extLst>
      <p:ext uri="{BB962C8B-B14F-4D97-AF65-F5344CB8AC3E}">
        <p14:creationId xmlns:p14="http://schemas.microsoft.com/office/powerpoint/2010/main" val="1485829023"/>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1DE5EFA-48C4-479A-8E6B-ADF99AFA2E42}" type="datetimeFigureOut">
              <a:rPr kumimoji="1" lang="ja-JP" altLang="en-US" smtClean="0"/>
              <a:t>2020/10/2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04B256-8CAB-4575-BD24-873E1B0D1F04}" type="slidenum">
              <a:rPr kumimoji="1" lang="ja-JP" altLang="en-US" smtClean="0"/>
              <a:t>‹#›</a:t>
            </a:fld>
            <a:endParaRPr kumimoji="1" lang="ja-JP" altLang="en-US"/>
          </a:p>
        </p:txBody>
      </p:sp>
    </p:spTree>
    <p:extLst>
      <p:ext uri="{BB962C8B-B14F-4D97-AF65-F5344CB8AC3E}">
        <p14:creationId xmlns:p14="http://schemas.microsoft.com/office/powerpoint/2010/main" val="11385165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1DE5EFA-48C4-479A-8E6B-ADF99AFA2E42}" type="datetimeFigureOut">
              <a:rPr kumimoji="1" lang="ja-JP" altLang="en-US" smtClean="0"/>
              <a:t>2020/10/2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04B256-8CAB-4575-BD24-873E1B0D1F04}" type="slidenum">
              <a:rPr kumimoji="1" lang="ja-JP" altLang="en-US" smtClean="0"/>
              <a:t>‹#›</a:t>
            </a:fld>
            <a:endParaRPr kumimoji="1" lang="ja-JP" altLang="en-US"/>
          </a:p>
        </p:txBody>
      </p:sp>
    </p:spTree>
    <p:extLst>
      <p:ext uri="{BB962C8B-B14F-4D97-AF65-F5344CB8AC3E}">
        <p14:creationId xmlns:p14="http://schemas.microsoft.com/office/powerpoint/2010/main" val="1748721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1DE5EFA-48C4-479A-8E6B-ADF99AFA2E42}" type="datetimeFigureOut">
              <a:rPr kumimoji="1" lang="ja-JP" altLang="en-US" smtClean="0"/>
              <a:t>2020/10/2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04B256-8CAB-4575-BD24-873E1B0D1F04}" type="slidenum">
              <a:rPr kumimoji="1" lang="ja-JP" altLang="en-US" smtClean="0"/>
              <a:t>‹#›</a:t>
            </a:fld>
            <a:endParaRPr kumimoji="1" lang="ja-JP" altLang="en-US"/>
          </a:p>
        </p:txBody>
      </p:sp>
    </p:spTree>
    <p:extLst>
      <p:ext uri="{BB962C8B-B14F-4D97-AF65-F5344CB8AC3E}">
        <p14:creationId xmlns:p14="http://schemas.microsoft.com/office/powerpoint/2010/main" val="584577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6B14146-2C22-4A2D-BC32-29D5A417449B}" type="datetimeFigureOut">
              <a:rPr kumimoji="1" lang="ja-JP" altLang="en-US" smtClean="0"/>
              <a:t>2020/10/2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F2864D-FADE-429F-9D89-55B70E410A26}" type="slidenum">
              <a:rPr kumimoji="1" lang="ja-JP" altLang="en-US" smtClean="0"/>
              <a:t>‹#›</a:t>
            </a:fld>
            <a:endParaRPr kumimoji="1" lang="ja-JP" altLang="en-US"/>
          </a:p>
        </p:txBody>
      </p:sp>
    </p:spTree>
    <p:extLst>
      <p:ext uri="{BB962C8B-B14F-4D97-AF65-F5344CB8AC3E}">
        <p14:creationId xmlns:p14="http://schemas.microsoft.com/office/powerpoint/2010/main" val="3884450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6B14146-2C22-4A2D-BC32-29D5A417449B}" type="datetimeFigureOut">
              <a:rPr kumimoji="1" lang="ja-JP" altLang="en-US" smtClean="0"/>
              <a:t>2020/10/2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F2864D-FADE-429F-9D89-55B70E410A26}" type="slidenum">
              <a:rPr kumimoji="1" lang="ja-JP" altLang="en-US" smtClean="0"/>
              <a:t>‹#›</a:t>
            </a:fld>
            <a:endParaRPr kumimoji="1" lang="ja-JP" altLang="en-US"/>
          </a:p>
        </p:txBody>
      </p:sp>
    </p:spTree>
    <p:extLst>
      <p:ext uri="{BB962C8B-B14F-4D97-AF65-F5344CB8AC3E}">
        <p14:creationId xmlns:p14="http://schemas.microsoft.com/office/powerpoint/2010/main" val="4125220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338" y="419893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6B14146-2C22-4A2D-BC32-29D5A417449B}" type="datetimeFigureOut">
              <a:rPr kumimoji="1" lang="ja-JP" altLang="en-US" smtClean="0"/>
              <a:t>2020/10/2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F2864D-FADE-429F-9D89-55B70E410A26}" type="slidenum">
              <a:rPr kumimoji="1" lang="ja-JP" altLang="en-US" smtClean="0"/>
              <a:t>‹#›</a:t>
            </a:fld>
            <a:endParaRPr kumimoji="1" lang="ja-JP" altLang="en-US"/>
          </a:p>
        </p:txBody>
      </p:sp>
    </p:spTree>
    <p:extLst>
      <p:ext uri="{BB962C8B-B14F-4D97-AF65-F5344CB8AC3E}">
        <p14:creationId xmlns:p14="http://schemas.microsoft.com/office/powerpoint/2010/main" val="1696722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6B14146-2C22-4A2D-BC32-29D5A417449B}" type="datetimeFigureOut">
              <a:rPr kumimoji="1" lang="ja-JP" altLang="en-US" smtClean="0"/>
              <a:t>2020/10/2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F2864D-FADE-429F-9D89-55B70E410A26}" type="slidenum">
              <a:rPr kumimoji="1" lang="ja-JP" altLang="en-US" smtClean="0"/>
              <a:t>‹#›</a:t>
            </a:fld>
            <a:endParaRPr kumimoji="1" lang="ja-JP" altLang="en-US"/>
          </a:p>
        </p:txBody>
      </p:sp>
    </p:spTree>
    <p:extLst>
      <p:ext uri="{BB962C8B-B14F-4D97-AF65-F5344CB8AC3E}">
        <p14:creationId xmlns:p14="http://schemas.microsoft.com/office/powerpoint/2010/main" val="364076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6B14146-2C22-4A2D-BC32-29D5A417449B}" type="datetimeFigureOut">
              <a:rPr kumimoji="1" lang="ja-JP" altLang="en-US" smtClean="0"/>
              <a:t>2020/10/2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DF2864D-FADE-429F-9D89-55B70E410A26}" type="slidenum">
              <a:rPr kumimoji="1" lang="ja-JP" altLang="en-US" smtClean="0"/>
              <a:t>‹#›</a:t>
            </a:fld>
            <a:endParaRPr kumimoji="1" lang="ja-JP" altLang="en-US"/>
          </a:p>
        </p:txBody>
      </p:sp>
    </p:spTree>
    <p:extLst>
      <p:ext uri="{BB962C8B-B14F-4D97-AF65-F5344CB8AC3E}">
        <p14:creationId xmlns:p14="http://schemas.microsoft.com/office/powerpoint/2010/main" val="40224804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6B14146-2C22-4A2D-BC32-29D5A417449B}" type="datetimeFigureOut">
              <a:rPr kumimoji="1" lang="ja-JP" altLang="en-US" smtClean="0"/>
              <a:t>2020/10/2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DF2864D-FADE-429F-9D89-55B70E410A26}" type="slidenum">
              <a:rPr kumimoji="1" lang="ja-JP" altLang="en-US" smtClean="0"/>
              <a:t>‹#›</a:t>
            </a:fld>
            <a:endParaRPr kumimoji="1" lang="ja-JP" altLang="en-US"/>
          </a:p>
        </p:txBody>
      </p:sp>
    </p:spTree>
    <p:extLst>
      <p:ext uri="{BB962C8B-B14F-4D97-AF65-F5344CB8AC3E}">
        <p14:creationId xmlns:p14="http://schemas.microsoft.com/office/powerpoint/2010/main" val="4768170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6B14146-2C22-4A2D-BC32-29D5A417449B}" type="datetimeFigureOut">
              <a:rPr kumimoji="1" lang="ja-JP" altLang="en-US" smtClean="0"/>
              <a:t>2020/10/2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DF2864D-FADE-429F-9D89-55B70E410A26}" type="slidenum">
              <a:rPr kumimoji="1" lang="ja-JP" altLang="en-US" smtClean="0"/>
              <a:t>‹#›</a:t>
            </a:fld>
            <a:endParaRPr kumimoji="1" lang="ja-JP" altLang="en-US"/>
          </a:p>
        </p:txBody>
      </p:sp>
    </p:spTree>
    <p:extLst>
      <p:ext uri="{BB962C8B-B14F-4D97-AF65-F5344CB8AC3E}">
        <p14:creationId xmlns:p14="http://schemas.microsoft.com/office/powerpoint/2010/main" val="28727728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6B14146-2C22-4A2D-BC32-29D5A417449B}" type="datetimeFigureOut">
              <a:rPr kumimoji="1" lang="ja-JP" altLang="en-US" smtClean="0"/>
              <a:t>2020/10/2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F2864D-FADE-429F-9D89-55B70E410A26}" type="slidenum">
              <a:rPr kumimoji="1" lang="ja-JP" altLang="en-US" smtClean="0"/>
              <a:t>‹#›</a:t>
            </a:fld>
            <a:endParaRPr kumimoji="1" lang="ja-JP" altLang="en-US"/>
          </a:p>
        </p:txBody>
      </p:sp>
    </p:spTree>
    <p:extLst>
      <p:ext uri="{BB962C8B-B14F-4D97-AF65-F5344CB8AC3E}">
        <p14:creationId xmlns:p14="http://schemas.microsoft.com/office/powerpoint/2010/main" val="334571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1DE5EFA-48C4-479A-8E6B-ADF99AFA2E42}" type="datetimeFigureOut">
              <a:rPr kumimoji="1" lang="ja-JP" altLang="en-US" smtClean="0"/>
              <a:t>2020/10/2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04B256-8CAB-4575-BD24-873E1B0D1F04}" type="slidenum">
              <a:rPr kumimoji="1" lang="ja-JP" altLang="en-US" smtClean="0"/>
              <a:t>‹#›</a:t>
            </a:fld>
            <a:endParaRPr kumimoji="1" lang="ja-JP" altLang="en-US"/>
          </a:p>
        </p:txBody>
      </p:sp>
    </p:spTree>
    <p:extLst>
      <p:ext uri="{BB962C8B-B14F-4D97-AF65-F5344CB8AC3E}">
        <p14:creationId xmlns:p14="http://schemas.microsoft.com/office/powerpoint/2010/main" val="5805091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6B14146-2C22-4A2D-BC32-29D5A417449B}" type="datetimeFigureOut">
              <a:rPr kumimoji="1" lang="ja-JP" altLang="en-US" smtClean="0"/>
              <a:t>2020/10/2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F2864D-FADE-429F-9D89-55B70E410A26}" type="slidenum">
              <a:rPr kumimoji="1" lang="ja-JP" altLang="en-US" smtClean="0"/>
              <a:t>‹#›</a:t>
            </a:fld>
            <a:endParaRPr kumimoji="1" lang="ja-JP" altLang="en-US"/>
          </a:p>
        </p:txBody>
      </p:sp>
    </p:spTree>
    <p:extLst>
      <p:ext uri="{BB962C8B-B14F-4D97-AF65-F5344CB8AC3E}">
        <p14:creationId xmlns:p14="http://schemas.microsoft.com/office/powerpoint/2010/main" val="7549066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6B14146-2C22-4A2D-BC32-29D5A417449B}" type="datetimeFigureOut">
              <a:rPr kumimoji="1" lang="ja-JP" altLang="en-US" smtClean="0"/>
              <a:t>2020/10/2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F2864D-FADE-429F-9D89-55B70E410A26}" type="slidenum">
              <a:rPr kumimoji="1" lang="ja-JP" altLang="en-US" smtClean="0"/>
              <a:t>‹#›</a:t>
            </a:fld>
            <a:endParaRPr kumimoji="1" lang="ja-JP" altLang="en-US"/>
          </a:p>
        </p:txBody>
      </p:sp>
    </p:spTree>
    <p:extLst>
      <p:ext uri="{BB962C8B-B14F-4D97-AF65-F5344CB8AC3E}">
        <p14:creationId xmlns:p14="http://schemas.microsoft.com/office/powerpoint/2010/main" val="41191026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96875"/>
            <a:ext cx="4476750" cy="845185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6B14146-2C22-4A2D-BC32-29D5A417449B}" type="datetimeFigureOut">
              <a:rPr kumimoji="1" lang="ja-JP" altLang="en-US" smtClean="0"/>
              <a:t>2020/10/2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F2864D-FADE-429F-9D89-55B70E410A26}" type="slidenum">
              <a:rPr kumimoji="1" lang="ja-JP" altLang="en-US" smtClean="0"/>
              <a:t>‹#›</a:t>
            </a:fld>
            <a:endParaRPr kumimoji="1" lang="ja-JP" altLang="en-US"/>
          </a:p>
        </p:txBody>
      </p:sp>
    </p:spTree>
    <p:extLst>
      <p:ext uri="{BB962C8B-B14F-4D97-AF65-F5344CB8AC3E}">
        <p14:creationId xmlns:p14="http://schemas.microsoft.com/office/powerpoint/2010/main" val="31712605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6B14146-2C22-4A2D-BC32-29D5A417449B}" type="datetimeFigureOut">
              <a:rPr kumimoji="1" lang="ja-JP" altLang="en-US" smtClean="0"/>
              <a:t>2020/10/2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DF2864D-FADE-429F-9D89-55B70E410A26}" type="slidenum">
              <a:rPr kumimoji="1" lang="ja-JP" altLang="en-US" smtClean="0"/>
              <a:t>‹#›</a:t>
            </a:fld>
            <a:endParaRPr kumimoji="1" lang="ja-JP" altLang="en-US"/>
          </a:p>
        </p:txBody>
      </p:sp>
    </p:spTree>
    <p:extLst>
      <p:ext uri="{BB962C8B-B14F-4D97-AF65-F5344CB8AC3E}">
        <p14:creationId xmlns:p14="http://schemas.microsoft.com/office/powerpoint/2010/main" val="248920568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1DE5EFA-48C4-479A-8E6B-ADF99AFA2E42}" type="datetimeFigureOut">
              <a:rPr kumimoji="1" lang="ja-JP" altLang="en-US" smtClean="0"/>
              <a:t>2020/10/2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04B256-8CAB-4575-BD24-873E1B0D1F04}" type="slidenum">
              <a:rPr kumimoji="1" lang="ja-JP" altLang="en-US" smtClean="0"/>
              <a:t>‹#›</a:t>
            </a:fld>
            <a:endParaRPr kumimoji="1" lang="ja-JP" altLang="en-US"/>
          </a:p>
        </p:txBody>
      </p:sp>
    </p:spTree>
    <p:extLst>
      <p:ext uri="{BB962C8B-B14F-4D97-AF65-F5344CB8AC3E}">
        <p14:creationId xmlns:p14="http://schemas.microsoft.com/office/powerpoint/2010/main" val="2363027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1DE5EFA-48C4-479A-8E6B-ADF99AFA2E42}" type="datetimeFigureOut">
              <a:rPr kumimoji="1" lang="ja-JP" altLang="en-US" smtClean="0"/>
              <a:t>2020/10/2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04B256-8CAB-4575-BD24-873E1B0D1F04}" type="slidenum">
              <a:rPr kumimoji="1" lang="ja-JP" altLang="en-US" smtClean="0"/>
              <a:t>‹#›</a:t>
            </a:fld>
            <a:endParaRPr kumimoji="1" lang="ja-JP" altLang="en-US"/>
          </a:p>
        </p:txBody>
      </p:sp>
    </p:spTree>
    <p:extLst>
      <p:ext uri="{BB962C8B-B14F-4D97-AF65-F5344CB8AC3E}">
        <p14:creationId xmlns:p14="http://schemas.microsoft.com/office/powerpoint/2010/main" val="1432913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1DE5EFA-48C4-479A-8E6B-ADF99AFA2E42}" type="datetimeFigureOut">
              <a:rPr kumimoji="1" lang="ja-JP" altLang="en-US" smtClean="0"/>
              <a:t>2020/10/2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04B256-8CAB-4575-BD24-873E1B0D1F04}" type="slidenum">
              <a:rPr kumimoji="1" lang="ja-JP" altLang="en-US" smtClean="0"/>
              <a:t>‹#›</a:t>
            </a:fld>
            <a:endParaRPr kumimoji="1" lang="ja-JP" altLang="en-US"/>
          </a:p>
        </p:txBody>
      </p:sp>
    </p:spTree>
    <p:extLst>
      <p:ext uri="{BB962C8B-B14F-4D97-AF65-F5344CB8AC3E}">
        <p14:creationId xmlns:p14="http://schemas.microsoft.com/office/powerpoint/2010/main" val="300952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1DE5EFA-48C4-479A-8E6B-ADF99AFA2E42}" type="datetimeFigureOut">
              <a:rPr kumimoji="1" lang="ja-JP" altLang="en-US" smtClean="0"/>
              <a:t>2020/10/2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04B256-8CAB-4575-BD24-873E1B0D1F04}" type="slidenum">
              <a:rPr kumimoji="1" lang="ja-JP" altLang="en-US" smtClean="0"/>
              <a:t>‹#›</a:t>
            </a:fld>
            <a:endParaRPr kumimoji="1" lang="ja-JP" altLang="en-US"/>
          </a:p>
        </p:txBody>
      </p:sp>
    </p:spTree>
    <p:extLst>
      <p:ext uri="{BB962C8B-B14F-4D97-AF65-F5344CB8AC3E}">
        <p14:creationId xmlns:p14="http://schemas.microsoft.com/office/powerpoint/2010/main" val="3248027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DE5EFA-48C4-479A-8E6B-ADF99AFA2E42}" type="datetimeFigureOut">
              <a:rPr kumimoji="1" lang="ja-JP" altLang="en-US" smtClean="0"/>
              <a:t>2020/10/2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04B256-8CAB-4575-BD24-873E1B0D1F04}" type="slidenum">
              <a:rPr kumimoji="1" lang="ja-JP" altLang="en-US" smtClean="0"/>
              <a:t>‹#›</a:t>
            </a:fld>
            <a:endParaRPr kumimoji="1" lang="ja-JP" altLang="en-US"/>
          </a:p>
        </p:txBody>
      </p:sp>
    </p:spTree>
    <p:extLst>
      <p:ext uri="{BB962C8B-B14F-4D97-AF65-F5344CB8AC3E}">
        <p14:creationId xmlns:p14="http://schemas.microsoft.com/office/powerpoint/2010/main" val="3365654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1DE5EFA-48C4-479A-8E6B-ADF99AFA2E42}" type="datetimeFigureOut">
              <a:rPr kumimoji="1" lang="ja-JP" altLang="en-US" smtClean="0"/>
              <a:t>2020/10/2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04B256-8CAB-4575-BD24-873E1B0D1F04}" type="slidenum">
              <a:rPr kumimoji="1" lang="ja-JP" altLang="en-US" smtClean="0"/>
              <a:t>‹#›</a:t>
            </a:fld>
            <a:endParaRPr kumimoji="1" lang="ja-JP" altLang="en-US"/>
          </a:p>
        </p:txBody>
      </p:sp>
    </p:spTree>
    <p:extLst>
      <p:ext uri="{BB962C8B-B14F-4D97-AF65-F5344CB8AC3E}">
        <p14:creationId xmlns:p14="http://schemas.microsoft.com/office/powerpoint/2010/main" val="704476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1DE5EFA-48C4-479A-8E6B-ADF99AFA2E42}" type="datetimeFigureOut">
              <a:rPr kumimoji="1" lang="ja-JP" altLang="en-US" smtClean="0"/>
              <a:t>2020/10/2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04B256-8CAB-4575-BD24-873E1B0D1F04}" type="slidenum">
              <a:rPr kumimoji="1" lang="ja-JP" altLang="en-US" smtClean="0"/>
              <a:t>‹#›</a:t>
            </a:fld>
            <a:endParaRPr kumimoji="1" lang="ja-JP" altLang="en-US"/>
          </a:p>
        </p:txBody>
      </p:sp>
    </p:spTree>
    <p:extLst>
      <p:ext uri="{BB962C8B-B14F-4D97-AF65-F5344CB8AC3E}">
        <p14:creationId xmlns:p14="http://schemas.microsoft.com/office/powerpoint/2010/main" val="1561670383"/>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8" Type="http://schemas.openxmlformats.org/officeDocument/2006/relationships/slideLayout" Target="../slideLayouts/slideLayout19.xml" />
  <Relationship Id="rId13" Type="http://schemas.openxmlformats.org/officeDocument/2006/relationships/theme" Target="../theme/theme2.xml" />
  <Relationship Id="rId3" Type="http://schemas.openxmlformats.org/officeDocument/2006/relationships/slideLayout" Target="../slideLayouts/slideLayout14.xml" />
  <Relationship Id="rId7" Type="http://schemas.openxmlformats.org/officeDocument/2006/relationships/slideLayout" Target="../slideLayouts/slideLayout18.xml" />
  <Relationship Id="rId12" Type="http://schemas.openxmlformats.org/officeDocument/2006/relationships/slideLayout" Target="../slideLayouts/slideLayout23.xml" />
  <Relationship Id="rId2" Type="http://schemas.openxmlformats.org/officeDocument/2006/relationships/slideLayout" Target="../slideLayouts/slideLayout13.xml" />
  <Relationship Id="rId1" Type="http://schemas.openxmlformats.org/officeDocument/2006/relationships/slideLayout" Target="../slideLayouts/slideLayout12.xml" />
  <Relationship Id="rId6" Type="http://schemas.openxmlformats.org/officeDocument/2006/relationships/slideLayout" Target="../slideLayouts/slideLayout17.xml" />
  <Relationship Id="rId11" Type="http://schemas.openxmlformats.org/officeDocument/2006/relationships/slideLayout" Target="../slideLayouts/slideLayout22.xml" />
  <Relationship Id="rId5" Type="http://schemas.openxmlformats.org/officeDocument/2006/relationships/slideLayout" Target="../slideLayouts/slideLayout16.xml" />
  <Relationship Id="rId10" Type="http://schemas.openxmlformats.org/officeDocument/2006/relationships/slideLayout" Target="../slideLayouts/slideLayout21.xml" />
  <Relationship Id="rId4" Type="http://schemas.openxmlformats.org/officeDocument/2006/relationships/slideLayout" Target="../slideLayouts/slideLayout15.xml" />
  <Relationship Id="rId9" Type="http://schemas.openxmlformats.org/officeDocument/2006/relationships/slideLayout" Target="../slideLayouts/slideLayout20.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1DE5EFA-48C4-479A-8E6B-ADF99AFA2E42}" type="datetimeFigureOut">
              <a:rPr kumimoji="1" lang="ja-JP" altLang="en-US" smtClean="0"/>
              <a:t>2020/10/2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04B256-8CAB-4575-BD24-873E1B0D1F04}" type="slidenum">
              <a:rPr kumimoji="1" lang="ja-JP" altLang="en-US" smtClean="0"/>
              <a:t>‹#›</a:t>
            </a:fld>
            <a:endParaRPr kumimoji="1" lang="ja-JP" altLang="en-US"/>
          </a:p>
        </p:txBody>
      </p:sp>
    </p:spTree>
    <p:extLst>
      <p:ext uri="{BB962C8B-B14F-4D97-AF65-F5344CB8AC3E}">
        <p14:creationId xmlns:p14="http://schemas.microsoft.com/office/powerpoint/2010/main" val="7757518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875"/>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0"/>
            <a:ext cx="6172200" cy="6537325"/>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a:defRPr sz="1200">
                <a:solidFill>
                  <a:schemeClr val="tx1">
                    <a:tint val="75000"/>
                  </a:schemeClr>
                </a:solidFill>
              </a:defRPr>
            </a:lvl1pPr>
          </a:lstStyle>
          <a:p>
            <a:fld id="{C6B14146-2C22-4A2D-BC32-29D5A417449B}" type="datetimeFigureOut">
              <a:rPr kumimoji="1" lang="ja-JP" altLang="en-US" smtClean="0"/>
              <a:t>2020/10/2</a:t>
            </a:fld>
            <a:endParaRPr kumimoji="1" lang="ja-JP" altLang="en-US"/>
          </a:p>
        </p:txBody>
      </p:sp>
      <p:sp>
        <p:nvSpPr>
          <p:cNvPr id="5" name="フッター プレースホルダー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2100"/>
            <a:ext cx="1600200" cy="527050"/>
          </a:xfrm>
          <a:prstGeom prst="rect">
            <a:avLst/>
          </a:prstGeom>
        </p:spPr>
        <p:txBody>
          <a:bodyPr vert="horz" lIns="91440" tIns="45720" rIns="91440" bIns="45720" rtlCol="0" anchor="ctr"/>
          <a:lstStyle>
            <a:lvl1pPr algn="r">
              <a:defRPr sz="1200">
                <a:solidFill>
                  <a:schemeClr val="tx1">
                    <a:tint val="75000"/>
                  </a:schemeClr>
                </a:solidFill>
              </a:defRPr>
            </a:lvl1pPr>
          </a:lstStyle>
          <a:p>
            <a:fld id="{5DF2864D-FADE-429F-9D89-55B70E410A26}" type="slidenum">
              <a:rPr kumimoji="1" lang="ja-JP" altLang="en-US" smtClean="0"/>
              <a:t>‹#›</a:t>
            </a:fld>
            <a:endParaRPr kumimoji="1" lang="ja-JP" altLang="en-US"/>
          </a:p>
        </p:txBody>
      </p:sp>
    </p:spTree>
    <p:extLst>
      <p:ext uri="{BB962C8B-B14F-4D97-AF65-F5344CB8AC3E}">
        <p14:creationId xmlns:p14="http://schemas.microsoft.com/office/powerpoint/2010/main" val="22362047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1.png" />
  <Relationship Id="rId2" Type="http://schemas.openxmlformats.org/officeDocument/2006/relationships/notesSlide" Target="../notesSlides/notesSlide1.xml" />
  <Relationship Id="rId1" Type="http://schemas.openxmlformats.org/officeDocument/2006/relationships/slideLayout" Target="../slideLayouts/slideLayout1.xml" />
  <Relationship Id="rId5" Type="http://schemas.openxmlformats.org/officeDocument/2006/relationships/image" Target="../media/image2.png" />
  <Relationship Id="rId4" Type="http://schemas.openxmlformats.org/officeDocument/2006/relationships/hyperlink" Target="https://www.mhlw.go.jp/" TargetMode="External" />
</Relationships>
</file>

<file path=ppt/slides/_rels/slide2.xml.rels>&#65279;<?xml version="1.0" encoding="utf-8" standalone="yes"?>
<Relationships xmlns="http://schemas.openxmlformats.org/package/2006/relationships">
  <Relationship Id="rId3" Type="http://schemas.openxmlformats.org/officeDocument/2006/relationships/image" Target="../media/image3.png" />
  <Relationship Id="rId2" Type="http://schemas.openxmlformats.org/officeDocument/2006/relationships/notesSlide" Target="../notesSlides/notesSlide2.xml" />
  <Relationship Id="rId1" Type="http://schemas.openxmlformats.org/officeDocument/2006/relationships/slideLayout" Target="../slideLayouts/slideLayout2.xml" />
  <Relationship Id="rId4" Type="http://schemas.openxmlformats.org/officeDocument/2006/relationships/image" Target="../media/image4.png"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1.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図 20"/>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26118" y="9251505"/>
            <a:ext cx="2124000" cy="540000"/>
          </a:xfrm>
          <a:prstGeom prst="rect">
            <a:avLst/>
          </a:prstGeom>
          <a:noFill/>
          <a:ln>
            <a:noFill/>
          </a:ln>
          <a:extLst/>
        </p:spPr>
      </p:pic>
      <p:pic>
        <p:nvPicPr>
          <p:cNvPr id="1026" name="Picture 2" descr="厚生労働省">
            <a:hlinkClick r:id="rId4"/>
          </p:cNvPr>
          <p:cNvPicPr>
            <a:picLocks noChangeAspect="1" noChangeArrowheads="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t="23087"/>
          <a:stretch/>
        </p:blipFill>
        <p:spPr bwMode="auto">
          <a:xfrm>
            <a:off x="1436707" y="9255913"/>
            <a:ext cx="1860081" cy="540000"/>
          </a:xfrm>
          <a:prstGeom prst="rect">
            <a:avLst/>
          </a:prstGeom>
          <a:noFill/>
          <a:extLst>
            <a:ext uri="{909E8E84-426E-40DD-AFC4-6F175D3DCCD1}">
              <a14:hiddenFill xmlns:a14="http://schemas.microsoft.com/office/drawing/2010/main">
                <a:solidFill>
                  <a:srgbClr val="FFFFFF"/>
                </a:solidFill>
              </a14:hiddenFill>
            </a:ext>
          </a:extLst>
        </p:spPr>
      </p:pic>
      <p:sp>
        <p:nvSpPr>
          <p:cNvPr id="29" name="テキスト ボックス 28"/>
          <p:cNvSpPr txBox="1"/>
          <p:nvPr/>
        </p:nvSpPr>
        <p:spPr>
          <a:xfrm>
            <a:off x="90813" y="8770629"/>
            <a:ext cx="6868127" cy="50013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ts val="300"/>
              </a:spcBef>
            </a:pPr>
            <a:r>
              <a:rPr kumimoji="1" lang="ja-JP" altLang="en-US" sz="1200" spc="30" dirty="0">
                <a:latin typeface="メイリオ" panose="020B0604030504040204" pitchFamily="50" charset="-128"/>
                <a:ea typeface="メイリオ" panose="020B0604030504040204" pitchFamily="50" charset="-128"/>
                <a:cs typeface="メイリオ" panose="020B0604030504040204" pitchFamily="50" charset="-128"/>
              </a:rPr>
              <a:t>ご不明な点がございましたら</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spc="30" dirty="0" err="1" smtClean="0">
                <a:latin typeface="メイリオ" panose="020B0604030504040204" pitchFamily="50" charset="-128"/>
                <a:ea typeface="メイリオ" panose="020B0604030504040204" pitchFamily="50" charset="-128"/>
                <a:cs typeface="メイリオ" panose="020B0604030504040204" pitchFamily="50" charset="-128"/>
              </a:rPr>
              <a:t>ねんきん</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ダイヤルまたは年金</a:t>
            </a:r>
            <a:r>
              <a:rPr kumimoji="1" lang="ja-JP" altLang="en-US" sz="1200" spc="30" dirty="0">
                <a:latin typeface="メイリオ" panose="020B0604030504040204" pitchFamily="50" charset="-128"/>
                <a:ea typeface="メイリオ" panose="020B0604030504040204" pitchFamily="50" charset="-128"/>
                <a:cs typeface="メイリオ" panose="020B0604030504040204" pitchFamily="50" charset="-128"/>
              </a:rPr>
              <a:t>事務所へお問い合わせください</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300"/>
              </a:spcBef>
            </a:pPr>
            <a:r>
              <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spc="30" dirty="0" err="1" smtClean="0">
                <a:latin typeface="メイリオ" panose="020B0604030504040204" pitchFamily="50" charset="-128"/>
                <a:ea typeface="メイリオ" panose="020B0604030504040204" pitchFamily="50" charset="-128"/>
                <a:cs typeface="メイリオ" panose="020B0604030504040204" pitchFamily="50" charset="-128"/>
              </a:rPr>
              <a:t>ねんきん</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ダイヤル</a:t>
            </a:r>
            <a:r>
              <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：０５７０－０５－１１６</a:t>
            </a:r>
            <a:r>
              <a:rPr kumimoji="1" lang="ja-JP" altLang="en-US" sz="1200" spc="30" dirty="0">
                <a:latin typeface="メイリオ" panose="020B0604030504040204" pitchFamily="50" charset="-128"/>
                <a:ea typeface="メイリオ" panose="020B0604030504040204" pitchFamily="50" charset="-128"/>
                <a:cs typeface="メイリオ" panose="020B0604030504040204" pitchFamily="50" charset="-128"/>
              </a:rPr>
              <a:t>５</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（ナビダイヤル）</a:t>
            </a:r>
            <a:endParaRPr kumimoji="1" lang="ja-JP" altLang="en-US" sz="1200" spc="3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フローチャート: 処理 22"/>
          <p:cNvSpPr/>
          <p:nvPr/>
        </p:nvSpPr>
        <p:spPr>
          <a:xfrm>
            <a:off x="71117" y="6800698"/>
            <a:ext cx="6696000" cy="1691915"/>
          </a:xfrm>
          <a:prstGeom prst="flowChartProcess">
            <a:avLst/>
          </a:prstGeom>
          <a:solidFill>
            <a:schemeClr val="lt1"/>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24000" tIns="108000" rIns="324000" bIns="72000" rtlCol="0" anchor="t">
            <a:spAutoFit/>
          </a:bodyPr>
          <a:lstStyle/>
          <a:p>
            <a:pPr>
              <a:spcAft>
                <a:spcPts val="600"/>
              </a:spcAft>
            </a:pPr>
            <a:r>
              <a:rPr kumimoji="1" lang="en-US" altLang="ja-JP" sz="1200" spc="3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ご注意ください</a:t>
            </a:r>
            <a:r>
              <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444500" indent="-444500">
              <a:lnSpc>
                <a:spcPct val="110000"/>
              </a:lnSpc>
              <a:spcAft>
                <a:spcPts val="600"/>
              </a:spcAft>
            </a:pPr>
            <a:r>
              <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１　令和２年</a:t>
            </a:r>
            <a:r>
              <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日までに請求書が届くようにご投函いただけなかった場合も手続き</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は可能です。ただし、令和</a:t>
            </a:r>
            <a:r>
              <a:rPr kumimoji="1" lang="en-US" altLang="ja-JP"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日までに請求書が届くようにご投函いただけなかった場合、令和</a:t>
            </a:r>
            <a:r>
              <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月分以降からのお支払いとなり、令和</a:t>
            </a:r>
            <a:r>
              <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月分から令和</a:t>
            </a:r>
            <a:r>
              <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月分までの年金生活者支援給付金を受け取れません。</a:t>
            </a:r>
            <a:endPar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44500" indent="-444500">
              <a:lnSpc>
                <a:spcPts val="1400"/>
              </a:lnSpc>
              <a:spcAft>
                <a:spcPts val="600"/>
              </a:spcAft>
            </a:pPr>
            <a:r>
              <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年金生活者支援給付金のお支払いは、２か月分を翌々月の中旬に年金と同じ受取口座に、年金とは別途お支払いします。</a:t>
            </a:r>
            <a:endPar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273790" y="1827766"/>
            <a:ext cx="6436601" cy="94487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0" rIns="0" rtlCol="0">
            <a:spAutoFit/>
          </a:bodyPr>
          <a:lstStyle/>
          <a:p>
            <a:pPr marL="285750" indent="-285750">
              <a:lnSpc>
                <a:spcPct val="120000"/>
              </a:lnSpc>
              <a:spcBef>
                <a:spcPts val="600"/>
              </a:spcBef>
              <a:buFont typeface="Wingdings" panose="05000000000000000000" pitchFamily="2" charset="2"/>
              <a:buChar char="ü"/>
            </a:pPr>
            <a:r>
              <a:rPr kumimoji="1" lang="ja-JP" altLang="en-US" sz="1400" spc="30" dirty="0" smtClean="0">
                <a:solidFill>
                  <a:schemeClr val="tx1"/>
                </a:solidFill>
                <a:latin typeface="メイリオ" panose="020B0604030504040204" pitchFamily="50" charset="-128"/>
                <a:ea typeface="メイリオ" panose="020B0604030504040204" pitchFamily="50" charset="-128"/>
              </a:rPr>
              <a:t>本案内は年金生活者支援給付金が</a:t>
            </a:r>
            <a:r>
              <a:rPr kumimoji="1" lang="ja-JP" altLang="en-US" sz="1400" u="sng" spc="30" dirty="0" smtClean="0">
                <a:solidFill>
                  <a:srgbClr val="FF0000"/>
                </a:solidFill>
                <a:latin typeface="メイリオ" panose="020B0604030504040204" pitchFamily="50" charset="-128"/>
                <a:ea typeface="メイリオ" panose="020B0604030504040204" pitchFamily="50" charset="-128"/>
              </a:rPr>
              <a:t>受け取れる方</a:t>
            </a:r>
            <a:r>
              <a:rPr kumimoji="1" lang="ja-JP" altLang="en-US" sz="1400" spc="30" dirty="0" smtClean="0">
                <a:solidFill>
                  <a:schemeClr val="tx1"/>
                </a:solidFill>
                <a:latin typeface="メイリオ" panose="020B0604030504040204" pitchFamily="50" charset="-128"/>
                <a:ea typeface="メイリオ" panose="020B0604030504040204" pitchFamily="50" charset="-128"/>
              </a:rPr>
              <a:t>に、ご案内しています。</a:t>
            </a:r>
            <a:endParaRPr kumimoji="1" lang="en-US" altLang="ja-JP" sz="1400" spc="30" dirty="0" smtClean="0">
              <a:solidFill>
                <a:schemeClr val="tx1"/>
              </a:solidFill>
              <a:latin typeface="メイリオ" panose="020B0604030504040204" pitchFamily="50" charset="-128"/>
              <a:ea typeface="メイリオ" panose="020B0604030504040204" pitchFamily="50" charset="-128"/>
            </a:endParaRPr>
          </a:p>
          <a:p>
            <a:pPr marL="285750" indent="-285750">
              <a:lnSpc>
                <a:spcPct val="120000"/>
              </a:lnSpc>
              <a:spcBef>
                <a:spcPts val="600"/>
              </a:spcBef>
              <a:buFont typeface="Wingdings" panose="05000000000000000000" pitchFamily="2" charset="2"/>
              <a:buChar char="ü"/>
            </a:pPr>
            <a:r>
              <a:rPr kumimoji="1" lang="ja-JP" altLang="en-US" sz="1400" spc="30" dirty="0" smtClean="0">
                <a:solidFill>
                  <a:schemeClr val="tx1"/>
                </a:solidFill>
                <a:latin typeface="メイリオ" panose="020B0604030504040204" pitchFamily="50" charset="-128"/>
                <a:ea typeface="メイリオ" panose="020B0604030504040204" pitchFamily="50" charset="-128"/>
              </a:rPr>
              <a:t>同封のはがき（年金生活者支援給付金請求書）に、必要事項をご記入の上、</a:t>
            </a:r>
            <a:r>
              <a:rPr kumimoji="1" lang="ja-JP" altLang="en-US" sz="1400" u="sng" spc="30" dirty="0" smtClean="0">
                <a:solidFill>
                  <a:srgbClr val="FF0000"/>
                </a:solidFill>
                <a:latin typeface="メイリオ" panose="020B0604030504040204" pitchFamily="50" charset="-128"/>
                <a:ea typeface="メイリオ" panose="020B0604030504040204" pitchFamily="50" charset="-128"/>
              </a:rPr>
              <a:t>なるべく令和</a:t>
            </a:r>
            <a:r>
              <a:rPr kumimoji="1" lang="en-US" altLang="ja-JP" sz="1400" u="sng" spc="30" dirty="0" smtClean="0">
                <a:solidFill>
                  <a:srgbClr val="FF0000"/>
                </a:solidFill>
                <a:latin typeface="メイリオ" panose="020B0604030504040204" pitchFamily="50" charset="-128"/>
                <a:ea typeface="メイリオ" panose="020B0604030504040204" pitchFamily="50" charset="-128"/>
              </a:rPr>
              <a:t>2</a:t>
            </a:r>
            <a:r>
              <a:rPr kumimoji="1" lang="ja-JP" altLang="en-US" sz="1400" u="sng" spc="30" dirty="0" smtClean="0">
                <a:solidFill>
                  <a:srgbClr val="FF0000"/>
                </a:solidFill>
                <a:latin typeface="メイリオ" panose="020B0604030504040204" pitchFamily="50" charset="-128"/>
                <a:ea typeface="メイリオ" panose="020B0604030504040204" pitchFamily="50" charset="-128"/>
              </a:rPr>
              <a:t>年</a:t>
            </a:r>
            <a:r>
              <a:rPr kumimoji="1" lang="en-US" altLang="ja-JP" sz="1400" u="sng" spc="30" dirty="0" smtClean="0">
                <a:solidFill>
                  <a:srgbClr val="FF0000"/>
                </a:solidFill>
                <a:latin typeface="メイリオ" panose="020B0604030504040204" pitchFamily="50" charset="-128"/>
                <a:ea typeface="メイリオ" panose="020B0604030504040204" pitchFamily="50" charset="-128"/>
              </a:rPr>
              <a:t>10</a:t>
            </a:r>
            <a:r>
              <a:rPr kumimoji="1" lang="ja-JP" altLang="en-US" sz="1400" u="sng" spc="30" dirty="0" smtClean="0">
                <a:solidFill>
                  <a:srgbClr val="FF0000"/>
                </a:solidFill>
                <a:latin typeface="メイリオ" panose="020B0604030504040204" pitchFamily="50" charset="-128"/>
                <a:ea typeface="メイリオ" panose="020B0604030504040204" pitchFamily="50" charset="-128"/>
              </a:rPr>
              <a:t>月</a:t>
            </a:r>
            <a:r>
              <a:rPr kumimoji="1" lang="en-US" altLang="ja-JP" sz="1400" u="sng" spc="30" dirty="0" smtClean="0">
                <a:solidFill>
                  <a:srgbClr val="FF0000"/>
                </a:solidFill>
                <a:latin typeface="メイリオ" panose="020B0604030504040204" pitchFamily="50" charset="-128"/>
                <a:ea typeface="メイリオ" panose="020B0604030504040204" pitchFamily="50" charset="-128"/>
              </a:rPr>
              <a:t>30</a:t>
            </a:r>
            <a:r>
              <a:rPr kumimoji="1" lang="ja-JP" altLang="en-US" sz="1400" u="sng" spc="30" dirty="0" smtClean="0">
                <a:solidFill>
                  <a:srgbClr val="FF0000"/>
                </a:solidFill>
                <a:latin typeface="メイリオ" panose="020B0604030504040204" pitchFamily="50" charset="-128"/>
                <a:ea typeface="メイリオ" panose="020B0604030504040204" pitchFamily="50" charset="-128"/>
              </a:rPr>
              <a:t>日までに届くようご提出ください</a:t>
            </a:r>
            <a:r>
              <a:rPr kumimoji="1" lang="en-US" altLang="ja-JP" sz="1400" u="sng" spc="30" baseline="30000" dirty="0" smtClean="0">
                <a:solidFill>
                  <a:srgbClr val="FF0000"/>
                </a:solidFill>
                <a:latin typeface="メイリオ" panose="020B0604030504040204" pitchFamily="50" charset="-128"/>
                <a:ea typeface="メイリオ" panose="020B0604030504040204" pitchFamily="50" charset="-128"/>
              </a:rPr>
              <a:t>※</a:t>
            </a:r>
            <a:r>
              <a:rPr kumimoji="1" lang="ja-JP" altLang="en-US" sz="1400" u="sng" spc="30" baseline="30000" dirty="0" smtClean="0">
                <a:solidFill>
                  <a:srgbClr val="FF0000"/>
                </a:solidFill>
                <a:latin typeface="メイリオ" panose="020B0604030504040204" pitchFamily="50" charset="-128"/>
                <a:ea typeface="メイリオ" panose="020B0604030504040204" pitchFamily="50" charset="-128"/>
              </a:rPr>
              <a:t>１</a:t>
            </a:r>
            <a:r>
              <a:rPr kumimoji="1" lang="ja-JP" altLang="en-US" sz="1400" u="sng" spc="30" dirty="0" smtClean="0">
                <a:solidFill>
                  <a:srgbClr val="FF0000"/>
                </a:solidFill>
                <a:latin typeface="メイリオ" panose="020B0604030504040204" pitchFamily="50" charset="-128"/>
                <a:ea typeface="メイリオ" panose="020B0604030504040204" pitchFamily="50" charset="-128"/>
              </a:rPr>
              <a:t>。</a:t>
            </a:r>
            <a:endParaRPr kumimoji="1" lang="en-US" altLang="ja-JP" sz="1400" u="sng" spc="3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5960550" y="9731576"/>
            <a:ext cx="1239739" cy="184666"/>
          </a:xfrm>
          <a:prstGeom prst="rect">
            <a:avLst/>
          </a:prstGeom>
          <a:noFill/>
        </p:spPr>
        <p:txBody>
          <a:bodyPr wrap="square" rtlCol="0">
            <a:spAutoFit/>
          </a:bodyPr>
          <a:lstStyle/>
          <a:p>
            <a:r>
              <a:rPr kumimoji="1"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rPr>
              <a:t>2010 1018 018</a:t>
            </a:r>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角丸四角形 43"/>
          <p:cNvSpPr/>
          <p:nvPr/>
        </p:nvSpPr>
        <p:spPr>
          <a:xfrm>
            <a:off x="71117" y="3222001"/>
            <a:ext cx="6696000" cy="720000"/>
          </a:xfrm>
          <a:prstGeom prst="roundRect">
            <a:avLst/>
          </a:prstGeom>
          <a:ln w="19050">
            <a:noFill/>
          </a:ln>
        </p:spPr>
        <p:style>
          <a:lnRef idx="2">
            <a:schemeClr val="accent1"/>
          </a:lnRef>
          <a:fillRef idx="1">
            <a:schemeClr val="lt1"/>
          </a:fillRef>
          <a:effectRef idx="0">
            <a:schemeClr val="accent1"/>
          </a:effectRef>
          <a:fontRef idx="minor">
            <a:schemeClr val="dk1"/>
          </a:fontRef>
        </p:style>
        <p:txBody>
          <a:bodyPr lIns="432000" tIns="36000" bIns="0" rtlCol="0" anchor="ctr"/>
          <a:lstStyle/>
          <a:p>
            <a:r>
              <a:rPr kumimoji="1" lang="ja-JP" altLang="en-US" sz="1600" spc="30" dirty="0" smtClean="0">
                <a:latin typeface="メイリオ" panose="020B0604030504040204" pitchFamily="50" charset="-128"/>
                <a:ea typeface="メイリオ" panose="020B0604030504040204" pitchFamily="50" charset="-128"/>
                <a:cs typeface="メイリオ" panose="020B0604030504040204" pitchFamily="50" charset="-128"/>
              </a:rPr>
              <a:t>同封のはがき（年金生活者支援給付金請求書）を</a:t>
            </a:r>
            <a:r>
              <a:rPr kumimoji="1" lang="ja-JP" altLang="en-US" sz="1600" spc="30" dirty="0">
                <a:latin typeface="メイリオ" panose="020B0604030504040204" pitchFamily="50" charset="-128"/>
                <a:ea typeface="メイリオ" panose="020B0604030504040204" pitchFamily="50" charset="-128"/>
                <a:cs typeface="メイリオ" panose="020B0604030504040204" pitchFamily="50" charset="-128"/>
              </a:rPr>
              <a:t>切り取り線に沿って</a:t>
            </a:r>
            <a:r>
              <a:rPr kumimoji="1" lang="ja-JP" altLang="en-US" sz="1600" spc="30" dirty="0" smtClean="0">
                <a:latin typeface="メイリオ" panose="020B0604030504040204" pitchFamily="50" charset="-128"/>
                <a:ea typeface="メイリオ" panose="020B0604030504040204" pitchFamily="50" charset="-128"/>
                <a:cs typeface="メイリオ" panose="020B0604030504040204" pitchFamily="50" charset="-128"/>
              </a:rPr>
              <a:t>切り離し、氏名などを記入</a:t>
            </a:r>
            <a:endParaRPr kumimoji="1" lang="en-US" altLang="ja-JP" sz="16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角丸四角形 44"/>
          <p:cNvSpPr/>
          <p:nvPr/>
        </p:nvSpPr>
        <p:spPr>
          <a:xfrm>
            <a:off x="81000" y="4530887"/>
            <a:ext cx="6696000" cy="720000"/>
          </a:xfrm>
          <a:prstGeom prst="roundRect">
            <a:avLst/>
          </a:prstGeom>
          <a:ln w="19050">
            <a:noFill/>
          </a:ln>
        </p:spPr>
        <p:style>
          <a:lnRef idx="2">
            <a:schemeClr val="accent1"/>
          </a:lnRef>
          <a:fillRef idx="1">
            <a:schemeClr val="lt1"/>
          </a:fillRef>
          <a:effectRef idx="0">
            <a:schemeClr val="accent1"/>
          </a:effectRef>
          <a:fontRef idx="minor">
            <a:schemeClr val="dk1"/>
          </a:fontRef>
        </p:style>
        <p:txBody>
          <a:bodyPr lIns="432000" tIns="36000" bIns="0" rtlCol="0" anchor="ctr"/>
          <a:lstStyle/>
          <a:p>
            <a:pPr>
              <a:spcBef>
                <a:spcPts val="300"/>
              </a:spcBef>
            </a:pPr>
            <a:r>
              <a:rPr kumimoji="1" lang="ja-JP" altLang="en-US" sz="1600" spc="30" dirty="0" smtClean="0">
                <a:latin typeface="メイリオ" panose="020B0604030504040204" pitchFamily="50" charset="-128"/>
                <a:ea typeface="メイリオ" panose="020B0604030504040204" pitchFamily="50" charset="-128"/>
                <a:cs typeface="メイリオ" panose="020B0604030504040204" pitchFamily="50" charset="-128"/>
              </a:rPr>
              <a:t>目隠しシールと切手を貼り、郵便ポストに投函</a:t>
            </a:r>
          </a:p>
        </p:txBody>
      </p:sp>
      <p:grpSp>
        <p:nvGrpSpPr>
          <p:cNvPr id="46" name="グループ化 45"/>
          <p:cNvGrpSpPr/>
          <p:nvPr/>
        </p:nvGrpSpPr>
        <p:grpSpPr>
          <a:xfrm>
            <a:off x="81000" y="5899581"/>
            <a:ext cx="6696000" cy="720000"/>
            <a:chOff x="81000" y="6278277"/>
            <a:chExt cx="6696000" cy="792000"/>
          </a:xfrm>
        </p:grpSpPr>
        <p:sp>
          <p:nvSpPr>
            <p:cNvPr id="47" name="角丸四角形 46"/>
            <p:cNvSpPr/>
            <p:nvPr/>
          </p:nvSpPr>
          <p:spPr>
            <a:xfrm>
              <a:off x="81000" y="6278277"/>
              <a:ext cx="6696000" cy="792000"/>
            </a:xfrm>
            <a:prstGeom prst="roundRect">
              <a:avLst/>
            </a:prstGeom>
            <a:ln w="19050">
              <a:noFill/>
            </a:ln>
          </p:spPr>
          <p:style>
            <a:lnRef idx="2">
              <a:schemeClr val="accent1"/>
            </a:lnRef>
            <a:fillRef idx="1">
              <a:schemeClr val="lt1"/>
            </a:fillRef>
            <a:effectRef idx="0">
              <a:schemeClr val="accent1"/>
            </a:effectRef>
            <a:fontRef idx="minor">
              <a:schemeClr val="dk1"/>
            </a:fontRef>
          </p:style>
          <p:txBody>
            <a:bodyPr lIns="432000" tIns="36000" rIns="36000" bIns="0" rtlCol="0" anchor="ctr"/>
            <a:lstStyle/>
            <a:p>
              <a:r>
                <a:rPr kumimoji="1" lang="ja-JP" altLang="en-US" sz="1600" spc="30" dirty="0" smtClean="0">
                  <a:latin typeface="メイリオ" panose="020B0604030504040204" pitchFamily="50" charset="-128"/>
                  <a:ea typeface="メイリオ" panose="020B0604030504040204" pitchFamily="50" charset="-128"/>
                  <a:cs typeface="メイリオ" panose="020B0604030504040204" pitchFamily="50" charset="-128"/>
                </a:rPr>
                <a:t>受給している年金と同時に、年金生活者支援給付金を支給</a:t>
              </a:r>
              <a:r>
                <a:rPr kumimoji="1" lang="en-US" altLang="ja-JP" sz="1600" spc="3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spc="30" baseline="30000" dirty="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16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a:xfrm>
              <a:off x="118611" y="6491470"/>
              <a:ext cx="419346" cy="369332"/>
            </a:xfrm>
            <a:prstGeom prst="rect">
              <a:avLst/>
            </a:prstGeom>
          </p:spPr>
          <p:txBody>
            <a:bodyPr wrap="none">
              <a:spAutoFit/>
            </a:bodyPr>
            <a:lstStyle/>
            <a:p>
              <a:r>
                <a:rPr kumimoji="1" lang="ja-JP" altLang="en-US" spc="30" dirty="0" smtClean="0">
                  <a:latin typeface="メイリオ" panose="020B0604030504040204" pitchFamily="50" charset="-128"/>
                  <a:ea typeface="メイリオ" panose="020B0604030504040204" pitchFamily="50" charset="-128"/>
                  <a:cs typeface="メイリオ" panose="020B0604030504040204" pitchFamily="50" charset="-128"/>
                </a:rPr>
                <a:t>③</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49" name="正方形/長方形 48"/>
          <p:cNvSpPr/>
          <p:nvPr/>
        </p:nvSpPr>
        <p:spPr>
          <a:xfrm>
            <a:off x="91514" y="3295493"/>
            <a:ext cx="415498" cy="424732"/>
          </a:xfrm>
          <a:prstGeom prst="rect">
            <a:avLst/>
          </a:prstGeom>
          <a:noFill/>
        </p:spPr>
        <p:txBody>
          <a:bodyPr wrap="none" lIns="91440" tIns="45720" rIns="91440" bIns="45720">
            <a:spAutoFit/>
          </a:bodyPr>
          <a:lstStyle/>
          <a:p>
            <a:pPr algn="ctr">
              <a:lnSpc>
                <a:spcPct val="120000"/>
              </a:lnSpc>
            </a:pPr>
            <a:r>
              <a:rPr lang="ja-JP" altLang="en-US" b="0" cap="none" spc="0" dirty="0" smtClean="0">
                <a:ln w="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endParaRPr lang="ja-JP" altLang="en-US" b="0" cap="none" spc="0" dirty="0">
              <a:ln w="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下矢印 49"/>
          <p:cNvSpPr/>
          <p:nvPr/>
        </p:nvSpPr>
        <p:spPr>
          <a:xfrm>
            <a:off x="2831117" y="4015765"/>
            <a:ext cx="1129943" cy="441358"/>
          </a:xfrm>
          <a:prstGeom prst="down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下矢印 50"/>
          <p:cNvSpPr/>
          <p:nvPr/>
        </p:nvSpPr>
        <p:spPr>
          <a:xfrm flipH="1">
            <a:off x="2831117" y="5324650"/>
            <a:ext cx="1129943" cy="501168"/>
          </a:xfrm>
          <a:prstGeom prst="down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1095343" y="5274173"/>
            <a:ext cx="5732469" cy="616523"/>
          </a:xfrm>
          <a:prstGeom prst="rect">
            <a:avLst/>
          </a:prstGeom>
          <a:noFill/>
          <a:ln w="19050">
            <a:noFill/>
          </a:ln>
        </p:spPr>
        <p:style>
          <a:lnRef idx="2">
            <a:schemeClr val="accent1"/>
          </a:lnRef>
          <a:fillRef idx="1">
            <a:schemeClr val="lt1"/>
          </a:fillRef>
          <a:effectRef idx="0">
            <a:schemeClr val="accent1"/>
          </a:effectRef>
          <a:fontRef idx="minor">
            <a:schemeClr val="dk1"/>
          </a:fontRef>
        </p:style>
        <p:txBody>
          <a:bodyPr lIns="36000" rIns="36000" rtlCol="0" anchor="ctr"/>
          <a:lstStyle/>
          <a:p>
            <a:pPr marL="285750" indent="-285750">
              <a:lnSpc>
                <a:spcPct val="120000"/>
              </a:lnSpc>
              <a:buFont typeface="Arial" panose="020B0604020202020204" pitchFamily="34" charset="0"/>
              <a:buChar char="•"/>
            </a:pP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審査結果の通知が到着</a:t>
            </a:r>
            <a:endPar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lnSpc>
                <a:spcPct val="120000"/>
              </a:lnSpc>
              <a:buFont typeface="Arial" panose="020B0604020202020204" pitchFamily="34" charset="0"/>
              <a:buChar char="•"/>
            </a:pP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支給決定の</a:t>
            </a:r>
            <a:r>
              <a:rPr kumimoji="1" lang="ja-JP" altLang="en-US"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場合</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は、お支払い月の上旬に、振込通知書が到着</a:t>
            </a:r>
            <a:endPar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125768" y="4729334"/>
            <a:ext cx="419346" cy="313350"/>
          </a:xfrm>
          <a:prstGeom prst="rect">
            <a:avLst/>
          </a:prstGeom>
        </p:spPr>
        <p:txBody>
          <a:bodyPr wrap="none" tIns="36000" bIns="0">
            <a:spAutoFit/>
          </a:bodyPr>
          <a:lstStyle/>
          <a:p>
            <a:r>
              <a:rPr kumimoji="1" lang="ja-JP" altLang="en-US" spc="30" dirty="0" smtClean="0">
                <a:latin typeface="メイリオ" panose="020B0604030504040204" pitchFamily="50" charset="-128"/>
                <a:ea typeface="メイリオ" panose="020B0604030504040204" pitchFamily="50" charset="-128"/>
                <a:cs typeface="メイリオ" panose="020B0604030504040204" pitchFamily="50" charset="-128"/>
              </a:rPr>
              <a:t>②</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フローチャート: 端子 25"/>
          <p:cNvSpPr/>
          <p:nvPr/>
        </p:nvSpPr>
        <p:spPr>
          <a:xfrm>
            <a:off x="118611" y="3122049"/>
            <a:ext cx="2160000" cy="36000"/>
          </a:xfrm>
          <a:prstGeom prst="roundRect">
            <a:avLst/>
          </a:prstGeom>
          <a:solidFill>
            <a:schemeClr val="accent6">
              <a:lumMod val="50000"/>
            </a:schemeClr>
          </a:solidFill>
          <a:ln w="19050">
            <a:noFill/>
          </a:ln>
        </p:spPr>
        <p:style>
          <a:lnRef idx="2">
            <a:schemeClr val="accent1"/>
          </a:lnRef>
          <a:fillRef idx="1">
            <a:schemeClr val="lt1"/>
          </a:fillRef>
          <a:effectRef idx="0">
            <a:schemeClr val="accent1"/>
          </a:effectRef>
          <a:fontRef idx="minor">
            <a:schemeClr val="dk1"/>
          </a:fontRef>
        </p:style>
        <p:txBody>
          <a:bodyPr lIns="0" tIns="0" rIns="0" rtlCol="0" anchor="b" anchorCtr="0"/>
          <a:lstStyle/>
          <a:p>
            <a:r>
              <a:rPr kumimoji="1" lang="ja-JP" altLang="en-US" sz="1600" b="1" dirty="0" smtClean="0">
                <a:solidFill>
                  <a:schemeClr val="accent6">
                    <a:lumMod val="50000"/>
                  </a:schemeClr>
                </a:solidFill>
                <a:latin typeface="メイリオ" panose="020B0604030504040204" pitchFamily="50" charset="-128"/>
                <a:ea typeface="メイリオ" panose="020B0604030504040204" pitchFamily="50" charset="-128"/>
              </a:rPr>
              <a:t>■ 請求手続きの流れ</a:t>
            </a:r>
            <a:endParaRPr kumimoji="1" lang="ja-JP" altLang="en-US" sz="16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2" name="タイトル 1"/>
          <p:cNvSpPr>
            <a:spLocks noGrp="1"/>
          </p:cNvSpPr>
          <p:nvPr>
            <p:ph type="ctrTitle"/>
          </p:nvPr>
        </p:nvSpPr>
        <p:spPr>
          <a:xfrm>
            <a:off x="90813" y="78569"/>
            <a:ext cx="6696000" cy="828000"/>
          </a:xfrm>
          <a:solidFill>
            <a:schemeClr val="bg1"/>
          </a:solidFill>
          <a:ln w="25400">
            <a:solidFill>
              <a:schemeClr val="accent6">
                <a:lumMod val="50000"/>
              </a:schemeClr>
            </a:solidFill>
          </a:ln>
        </p:spPr>
        <p:txBody>
          <a:bodyPr vert="horz" lIns="0" tIns="108000" rIns="0" bIns="45720" rtlCol="0" anchor="ctr">
            <a:normAutofit/>
          </a:bodyPr>
          <a:lstStyle/>
          <a:p>
            <a:r>
              <a:rPr lang="ja-JP" altLang="en-US" sz="2200" b="1" dirty="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年金生活者支援給付</a:t>
            </a:r>
            <a:r>
              <a:rPr lang="ja-JP" altLang="en-US" sz="2200" b="1" dirty="0" smtClean="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金請求手続き</a:t>
            </a:r>
            <a:r>
              <a:rPr lang="ja-JP" altLang="en-US" sz="2000" b="1" dirty="0" smtClean="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2000" b="1" dirty="0" smtClean="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b="1" dirty="0" smtClean="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200" b="1" dirty="0" smtClean="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ご案内リーフレット</a:t>
            </a:r>
            <a:endParaRPr lang="ja-JP" altLang="en-US" sz="2800" dirty="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テキスト ボックス 42"/>
          <p:cNvSpPr txBox="1"/>
          <p:nvPr/>
        </p:nvSpPr>
        <p:spPr>
          <a:xfrm>
            <a:off x="147609" y="952890"/>
            <a:ext cx="6562782" cy="86793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0" rIns="0" rtlCol="0">
            <a:spAutoFit/>
          </a:bodyPr>
          <a:lstStyle/>
          <a:p>
            <a:pPr marL="72000">
              <a:lnSpc>
                <a:spcPct val="120000"/>
              </a:lnSpc>
              <a:spcAft>
                <a:spcPts val="600"/>
              </a:spcAft>
            </a:pPr>
            <a:r>
              <a:rPr kumimoji="1" lang="zh-TW" altLang="en-US" sz="1400" b="1" spc="30" dirty="0" smtClean="0">
                <a:latin typeface="メイリオ" panose="020B0604030504040204" pitchFamily="50" charset="-128"/>
                <a:ea typeface="メイリオ" panose="020B0604030504040204" pitchFamily="50" charset="-128"/>
                <a:cs typeface="メイリオ" panose="020B0604030504040204" pitchFamily="50" charset="-128"/>
              </a:rPr>
              <a:t>年金</a:t>
            </a:r>
            <a:r>
              <a:rPr kumimoji="1" lang="zh-TW" altLang="en-US" sz="1400" b="1" spc="30" dirty="0">
                <a:latin typeface="メイリオ" panose="020B0604030504040204" pitchFamily="50" charset="-128"/>
                <a:ea typeface="メイリオ" panose="020B0604030504040204" pitchFamily="50" charset="-128"/>
                <a:cs typeface="メイリオ" panose="020B0604030504040204" pitchFamily="50" charset="-128"/>
              </a:rPr>
              <a:t>生活者支援給付金</a:t>
            </a:r>
            <a:r>
              <a:rPr kumimoji="1" lang="ja-JP" altLang="en-US" sz="1400" b="1" spc="30" dirty="0">
                <a:latin typeface="メイリオ" panose="020B0604030504040204" pitchFamily="50" charset="-128"/>
                <a:ea typeface="メイリオ" panose="020B0604030504040204" pitchFamily="50" charset="-128"/>
                <a:cs typeface="メイリオ" panose="020B0604030504040204" pitchFamily="50" charset="-128"/>
              </a:rPr>
              <a:t>は、消費税率引き上げ分を活用し、公的年金等の収入や所得額が一定基準額以下</a:t>
            </a:r>
            <a:r>
              <a:rPr kumimoji="1" lang="ja-JP" altLang="en-US" sz="1400" b="1" spc="30" dirty="0" smtClean="0">
                <a:latin typeface="メイリオ" panose="020B0604030504040204" pitchFamily="50" charset="-128"/>
                <a:ea typeface="メイリオ" panose="020B0604030504040204" pitchFamily="50" charset="-128"/>
                <a:cs typeface="メイリオ" panose="020B0604030504040204" pitchFamily="50" charset="-128"/>
              </a:rPr>
              <a:t>の年金受給者の生活</a:t>
            </a:r>
            <a:r>
              <a:rPr kumimoji="1" lang="ja-JP" altLang="en-US" sz="1400" b="1" spc="30" dirty="0">
                <a:latin typeface="メイリオ" panose="020B0604030504040204" pitchFamily="50" charset="-128"/>
                <a:ea typeface="メイリオ" panose="020B0604030504040204" pitchFamily="50" charset="-128"/>
                <a:cs typeface="メイリオ" panose="020B0604030504040204" pitchFamily="50" charset="-128"/>
              </a:rPr>
              <a:t>を支援するために、</a:t>
            </a:r>
            <a:r>
              <a:rPr kumimoji="1" lang="ja-JP" altLang="en-US" sz="1400" b="1" spc="30" dirty="0" smtClean="0">
                <a:latin typeface="メイリオ" panose="020B0604030504040204" pitchFamily="50" charset="-128"/>
                <a:ea typeface="メイリオ" panose="020B0604030504040204" pitchFamily="50" charset="-128"/>
                <a:cs typeface="メイリオ" panose="020B0604030504040204" pitchFamily="50" charset="-128"/>
              </a:rPr>
              <a:t>年金</a:t>
            </a:r>
            <a:r>
              <a:rPr kumimoji="1" lang="ja-JP" altLang="en-US" sz="1400" b="1"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に上乗せして</a:t>
            </a:r>
            <a:r>
              <a:rPr kumimoji="1" lang="ja-JP" altLang="en-US" sz="1400" b="1" spc="30" dirty="0" smtClean="0">
                <a:latin typeface="メイリオ" panose="020B0604030504040204" pitchFamily="50" charset="-128"/>
                <a:ea typeface="メイリオ" panose="020B0604030504040204" pitchFamily="50" charset="-128"/>
                <a:cs typeface="メイリオ" panose="020B0604030504040204" pitchFamily="50" charset="-128"/>
              </a:rPr>
              <a:t>支給</a:t>
            </a:r>
            <a:r>
              <a:rPr kumimoji="1" lang="ja-JP" altLang="en-US" sz="1400" b="1" spc="30" dirty="0">
                <a:latin typeface="メイリオ" panose="020B0604030504040204" pitchFamily="50" charset="-128"/>
                <a:ea typeface="メイリオ" panose="020B0604030504040204" pitchFamily="50" charset="-128"/>
                <a:cs typeface="メイリオ" panose="020B0604030504040204" pitchFamily="50" charset="-128"/>
              </a:rPr>
              <a:t>されるものです</a:t>
            </a:r>
            <a:r>
              <a:rPr kumimoji="1" lang="ja-JP" altLang="en-US" sz="1400" b="1" spc="3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100123" y="78569"/>
            <a:ext cx="468000" cy="8280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3057237" y="9655373"/>
            <a:ext cx="723900" cy="307777"/>
          </a:xfrm>
          <a:prstGeom prst="rect">
            <a:avLst/>
          </a:prstGeom>
          <a:noFill/>
        </p:spPr>
        <p:txBody>
          <a:bodyPr wrap="square" rtlCol="0">
            <a:spAutoFit/>
          </a:bodyPr>
          <a:lstStyle/>
          <a:p>
            <a:pPr algn="ct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4"/>
          <p:cNvSpPr txBox="1"/>
          <p:nvPr/>
        </p:nvSpPr>
        <p:spPr>
          <a:xfrm>
            <a:off x="5966172" y="491653"/>
            <a:ext cx="1234117"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2400" dirty="0" smtClean="0">
                <a:solidFill>
                  <a:schemeClr val="tx1">
                    <a:lumMod val="65000"/>
                    <a:lumOff val="3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見本</a:t>
            </a:r>
            <a:endParaRPr kumimoji="1" lang="ja-JP" altLang="en-US" sz="2400" dirty="0">
              <a:solidFill>
                <a:schemeClr val="tx1">
                  <a:lumMod val="65000"/>
                  <a:lumOff val="3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26" name="テキスト ボックス 8"/>
          <p:cNvSpPr txBox="1"/>
          <p:nvPr/>
        </p:nvSpPr>
        <p:spPr>
          <a:xfrm>
            <a:off x="6254500" y="95847"/>
            <a:ext cx="603500"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000" dirty="0" smtClean="0"/>
              <a:t>別添２</a:t>
            </a:r>
            <a:endParaRPr kumimoji="1" lang="ja-JP" altLang="en-US" sz="1000" dirty="0"/>
          </a:p>
        </p:txBody>
      </p:sp>
    </p:spTree>
    <p:extLst>
      <p:ext uri="{BB962C8B-B14F-4D97-AF65-F5344CB8AC3E}">
        <p14:creationId xmlns:p14="http://schemas.microsoft.com/office/powerpoint/2010/main" val="13163024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61662" y="104860"/>
            <a:ext cx="6696000" cy="7124626"/>
          </a:xfrm>
          <a:prstGeom prst="rect">
            <a:avLst/>
          </a:prstGeom>
          <a:solidFill>
            <a:sysClr val="window" lastClr="FFFFFF"/>
          </a:solidFill>
          <a:ln w="19050" cap="flat" cmpd="sng" algn="ctr">
            <a:noFill/>
            <a:prstDash val="solid"/>
            <a:miter lim="800000"/>
          </a:ln>
          <a:effectLst/>
        </p:spPr>
        <p:txBody>
          <a:bodyPr tIns="180000" rtlCol="0" anchor="t"/>
          <a:lstStyle/>
          <a:p>
            <a:pPr marL="0" marR="0" lvl="0" indent="0" defTabSz="457200" eaLnBrk="1" fontAlgn="auto" latinLnBrk="0" hangingPunct="1">
              <a:lnSpc>
                <a:spcPct val="100000"/>
              </a:lnSpc>
              <a:spcBef>
                <a:spcPts val="300"/>
              </a:spcBef>
              <a:spcAft>
                <a:spcPts val="0"/>
              </a:spcAft>
              <a:buClrTx/>
              <a:buSzTx/>
              <a:buFontTx/>
              <a:buNone/>
              <a:tabLst/>
              <a:defRPr/>
            </a:pPr>
            <a:r>
              <a:rPr kumimoji="0" lang="ja-JP" altLang="en-US" sz="1600" b="0" i="0" u="none" strike="noStrike" kern="0" cap="none" spc="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1600" b="0" i="0" u="none" strike="noStrike" kern="0" cap="none" spc="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300"/>
              </a:spcBef>
              <a:spcAft>
                <a:spcPts val="0"/>
              </a:spcAft>
              <a:buClrTx/>
              <a:buSzTx/>
              <a:buFontTx/>
              <a:buNone/>
              <a:tabLst/>
              <a:defRPr/>
            </a:pPr>
            <a:endParaRPr kumimoji="0" lang="en-US" altLang="ja-JP" sz="1600" b="0" i="0" u="none" strike="noStrike" kern="0" cap="none" spc="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300"/>
              </a:spcBef>
              <a:spcAft>
                <a:spcPts val="0"/>
              </a:spcAft>
              <a:buClrTx/>
              <a:buSzTx/>
              <a:buFontTx/>
              <a:buNone/>
              <a:tabLst/>
              <a:defRPr/>
            </a:pPr>
            <a:endParaRPr kumimoji="0" lang="en-US" altLang="ja-JP" sz="1600" b="0" i="0" u="none" strike="noStrike" kern="0" cap="none" spc="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300"/>
              </a:spcBef>
              <a:spcAft>
                <a:spcPts val="0"/>
              </a:spcAft>
              <a:buClrTx/>
              <a:buSzTx/>
              <a:buFontTx/>
              <a:buNone/>
              <a:tabLst/>
              <a:defRPr/>
            </a:pPr>
            <a:endParaRPr kumimoji="0" lang="en-US" altLang="ja-JP" sz="1600" b="0" i="0" u="none" strike="noStrike" kern="0" cap="none" spc="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300"/>
              </a:spcBef>
              <a:spcAft>
                <a:spcPts val="0"/>
              </a:spcAft>
              <a:buClrTx/>
              <a:buSzTx/>
              <a:buFontTx/>
              <a:buNone/>
              <a:tabLst/>
              <a:defRPr/>
            </a:pPr>
            <a:endParaRPr kumimoji="0" lang="en-US" altLang="ja-JP" sz="1600" b="0" i="0" u="none" strike="noStrike" kern="0" cap="none" spc="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300"/>
              </a:spcBef>
              <a:spcAft>
                <a:spcPts val="0"/>
              </a:spcAft>
              <a:buClrTx/>
              <a:buSzTx/>
              <a:buFontTx/>
              <a:buNone/>
              <a:tabLst/>
              <a:defRPr/>
            </a:pPr>
            <a:endParaRPr kumimoji="0" lang="en-US" altLang="ja-JP" sz="1600" b="0" i="0" u="none" strike="noStrike" kern="0" cap="none" spc="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300"/>
              </a:spcBef>
              <a:spcAft>
                <a:spcPts val="0"/>
              </a:spcAft>
              <a:buClrTx/>
              <a:buSzTx/>
              <a:buFontTx/>
              <a:buNone/>
              <a:tabLst/>
              <a:defRPr/>
            </a:pPr>
            <a:endParaRPr kumimoji="0" lang="en-US" altLang="ja-JP" sz="1600" b="0" i="0" u="none" strike="noStrike" kern="0" cap="none" spc="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300"/>
              </a:spcBef>
              <a:spcAft>
                <a:spcPts val="0"/>
              </a:spcAft>
              <a:buClrTx/>
              <a:buSzTx/>
              <a:buFontTx/>
              <a:buNone/>
              <a:tabLst/>
              <a:defRPr/>
            </a:pPr>
            <a:r>
              <a:rPr kumimoji="0" lang="ja-JP" altLang="en-US" sz="1600" b="0" i="0" u="none" strike="noStrike" kern="0" cap="none" spc="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1600" b="0" i="0" u="none" strike="noStrike" kern="0" cap="none" spc="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300"/>
              </a:spcBef>
              <a:spcAft>
                <a:spcPts val="0"/>
              </a:spcAft>
              <a:buClrTx/>
              <a:buSzTx/>
              <a:buFontTx/>
              <a:buNone/>
              <a:tabLst/>
              <a:defRPr/>
            </a:pPr>
            <a:endParaRPr kumimoji="0" lang="en-US" altLang="ja-JP" sz="1600" b="0" i="0" u="none" strike="noStrike" kern="0" cap="none" spc="30" normalizeH="0" baseline="3000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300"/>
              </a:spcBef>
              <a:spcAft>
                <a:spcPts val="0"/>
              </a:spcAft>
              <a:buClrTx/>
              <a:buSzTx/>
              <a:buFontTx/>
              <a:buNone/>
              <a:tabLst/>
              <a:defRPr/>
            </a:pPr>
            <a:endParaRPr kumimoji="0" lang="en-US" altLang="ja-JP" sz="2000" b="0" i="0" u="none" strike="noStrike" kern="0" cap="none" spc="30" normalizeH="0" baseline="3000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300"/>
              </a:spcBef>
              <a:spcAft>
                <a:spcPts val="0"/>
              </a:spcAft>
              <a:buClrTx/>
              <a:buSzTx/>
              <a:buFontTx/>
              <a:buNone/>
              <a:tabLst/>
              <a:defRPr/>
            </a:pPr>
            <a:r>
              <a:rPr kumimoji="0" lang="ja-JP" altLang="en-US" sz="1600" b="0" i="0" u="none" strike="noStrike" kern="0" cap="none" spc="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ja-JP" altLang="en-US" sz="1200" b="0" i="0" u="none" strike="noStrike" kern="0" cap="none" spc="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4" name="正方形/長方形 33"/>
          <p:cNvSpPr/>
          <p:nvPr/>
        </p:nvSpPr>
        <p:spPr>
          <a:xfrm>
            <a:off x="89262" y="7590695"/>
            <a:ext cx="6686151" cy="2061307"/>
          </a:xfrm>
          <a:prstGeom prst="rect">
            <a:avLst/>
          </a:prstGeom>
          <a:ln w="28575">
            <a:noFill/>
          </a:ln>
        </p:spPr>
        <p:style>
          <a:lnRef idx="2">
            <a:schemeClr val="accent1"/>
          </a:lnRef>
          <a:fillRef idx="1">
            <a:schemeClr val="lt1"/>
          </a:fillRef>
          <a:effectRef idx="0">
            <a:schemeClr val="accent1"/>
          </a:effectRef>
          <a:fontRef idx="minor">
            <a:schemeClr val="dk1"/>
          </a:fontRef>
        </p:style>
        <p:txBody>
          <a:bodyPr tIns="0" bIns="72000" rtlCol="0" anchor="t"/>
          <a:lstStyle/>
          <a:p>
            <a:pPr>
              <a:spcBef>
                <a:spcPts val="300"/>
              </a:spcBef>
            </a:pPr>
            <a:endParaRPr kumimoji="1" lang="en-US" altLang="ja-JP" sz="1600" spc="30" dirty="0" smtClean="0">
              <a:latin typeface="メイリオ" panose="020B0604030504040204" pitchFamily="50" charset="-128"/>
              <a:ea typeface="メイリオ" panose="020B0604030504040204" pitchFamily="50" charset="-128"/>
            </a:endParaRPr>
          </a:p>
          <a:p>
            <a:pPr>
              <a:spcBef>
                <a:spcPts val="300"/>
              </a:spcBef>
            </a:pPr>
            <a:endParaRPr kumimoji="1" lang="en-US" altLang="ja-JP" sz="1600" spc="30" dirty="0">
              <a:latin typeface="メイリオ" panose="020B0604030504040204" pitchFamily="50" charset="-128"/>
              <a:ea typeface="メイリオ" panose="020B0604030504040204" pitchFamily="50" charset="-128"/>
            </a:endParaRPr>
          </a:p>
          <a:p>
            <a:pPr>
              <a:spcBef>
                <a:spcPts val="300"/>
              </a:spcBef>
            </a:pPr>
            <a:endParaRPr kumimoji="1" lang="en-US" altLang="ja-JP" sz="1600" spc="30" dirty="0" smtClean="0">
              <a:latin typeface="メイリオ" panose="020B0604030504040204" pitchFamily="50" charset="-128"/>
              <a:ea typeface="メイリオ" panose="020B0604030504040204" pitchFamily="50" charset="-128"/>
            </a:endParaRPr>
          </a:p>
          <a:p>
            <a:pPr>
              <a:spcBef>
                <a:spcPts val="300"/>
              </a:spcBef>
            </a:pPr>
            <a:endParaRPr kumimoji="1" lang="en-US" altLang="ja-JP" sz="1600" spc="30" dirty="0">
              <a:latin typeface="メイリオ" panose="020B0604030504040204" pitchFamily="50" charset="-128"/>
              <a:ea typeface="メイリオ" panose="020B0604030504040204" pitchFamily="50" charset="-128"/>
            </a:endParaRPr>
          </a:p>
          <a:p>
            <a:pPr>
              <a:spcBef>
                <a:spcPts val="300"/>
              </a:spcBef>
            </a:pPr>
            <a:endParaRPr kumimoji="1" lang="en-US" altLang="ja-JP" sz="1600" spc="30" dirty="0" smtClean="0">
              <a:latin typeface="メイリオ" panose="020B0604030504040204" pitchFamily="50" charset="-128"/>
              <a:ea typeface="メイリオ" panose="020B0604030504040204" pitchFamily="50" charset="-128"/>
            </a:endParaRPr>
          </a:p>
          <a:p>
            <a:pPr>
              <a:spcBef>
                <a:spcPts val="300"/>
              </a:spcBef>
            </a:pPr>
            <a:endParaRPr kumimoji="1" lang="en-US" altLang="ja-JP" sz="1600" spc="30" dirty="0">
              <a:latin typeface="メイリオ" panose="020B0604030504040204" pitchFamily="50" charset="-128"/>
              <a:ea typeface="メイリオ" panose="020B0604030504040204" pitchFamily="50" charset="-128"/>
            </a:endParaRPr>
          </a:p>
          <a:p>
            <a:pPr>
              <a:spcBef>
                <a:spcPts val="300"/>
              </a:spcBef>
            </a:pPr>
            <a:endParaRPr kumimoji="1" lang="en-US" altLang="ja-JP" sz="1600" spc="30" dirty="0" smtClean="0">
              <a:latin typeface="メイリオ" panose="020B0604030504040204" pitchFamily="50" charset="-128"/>
              <a:ea typeface="メイリオ" panose="020B0604030504040204" pitchFamily="50" charset="-128"/>
            </a:endParaRPr>
          </a:p>
          <a:p>
            <a:pPr>
              <a:spcBef>
                <a:spcPts val="300"/>
              </a:spcBef>
            </a:pPr>
            <a:r>
              <a:rPr kumimoji="1" lang="ja-JP" altLang="en-US" sz="1600" spc="30" dirty="0">
                <a:latin typeface="メイリオ" panose="020B0604030504040204" pitchFamily="50" charset="-128"/>
                <a:ea typeface="メイリオ" panose="020B0604030504040204" pitchFamily="50" charset="-128"/>
              </a:rPr>
              <a:t>　</a:t>
            </a:r>
            <a:endParaRPr kumimoji="1" lang="ja-JP" altLang="en-US" sz="1200" spc="30" dirty="0">
              <a:latin typeface="メイリオ" panose="020B0604030504040204" pitchFamily="50" charset="-128"/>
              <a:ea typeface="メイリオ" panose="020B0604030504040204" pitchFamily="50" charset="-128"/>
            </a:endParaRPr>
          </a:p>
        </p:txBody>
      </p:sp>
      <p:sp>
        <p:nvSpPr>
          <p:cNvPr id="35" name="正方形/長方形 34"/>
          <p:cNvSpPr/>
          <p:nvPr/>
        </p:nvSpPr>
        <p:spPr>
          <a:xfrm>
            <a:off x="156156" y="9385043"/>
            <a:ext cx="6624000" cy="179536"/>
          </a:xfrm>
          <a:prstGeom prst="rect">
            <a:avLst/>
          </a:prstGeom>
        </p:spPr>
        <p:txBody>
          <a:bodyPr wrap="square" tIns="0" bIns="0">
            <a:spAutoFit/>
          </a:bodyPr>
          <a:lstStyle/>
          <a:p>
            <a:pPr>
              <a:lnSpc>
                <a:spcPts val="1400"/>
              </a:lnSpc>
              <a:spcAft>
                <a:spcPts val="300"/>
              </a:spcAft>
            </a:pPr>
            <a:r>
              <a:rPr lang="ja-JP" altLang="en-US" sz="1200" dirty="0" smtClean="0">
                <a:latin typeface="メイリオ" panose="020B0604030504040204" pitchFamily="50" charset="-128"/>
                <a:ea typeface="メイリオ" panose="020B0604030504040204" pitchFamily="50" charset="-128"/>
              </a:rPr>
              <a:t>（注）間違い電話が発生しておりますので、おかけ間違いのないようご注意ください。</a:t>
            </a:r>
            <a:endParaRPr lang="ja-JP" altLang="en-US" sz="1200" dirty="0">
              <a:latin typeface="メイリオ" panose="020B0604030504040204" pitchFamily="50" charset="-128"/>
              <a:ea typeface="メイリオ" panose="020B0604030504040204" pitchFamily="50" charset="-128"/>
            </a:endParaRPr>
          </a:p>
        </p:txBody>
      </p:sp>
      <p:sp>
        <p:nvSpPr>
          <p:cNvPr id="87" name="正方形/長方形 86"/>
          <p:cNvSpPr/>
          <p:nvPr/>
        </p:nvSpPr>
        <p:spPr>
          <a:xfrm>
            <a:off x="255468" y="4819976"/>
            <a:ext cx="3384034" cy="2232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81000" y="7794270"/>
            <a:ext cx="6624000" cy="757506"/>
          </a:xfrm>
          <a:prstGeom prst="rect">
            <a:avLst/>
          </a:prstGeom>
          <a:solidFill>
            <a:schemeClr val="bg1"/>
          </a:solidFill>
        </p:spPr>
        <p:txBody>
          <a:bodyPr wrap="square" tIns="0" bIns="72000">
            <a:spAutoFit/>
          </a:bodyPr>
          <a:lstStyle/>
          <a:p>
            <a:r>
              <a:rPr lang="ja-JP" altLang="en-US" sz="1200" dirty="0">
                <a:latin typeface="メイリオ" panose="020B0604030504040204" pitchFamily="50" charset="-128"/>
                <a:ea typeface="メイリオ" panose="020B0604030504040204" pitchFamily="50" charset="-128"/>
              </a:rPr>
              <a:t>　</a:t>
            </a:r>
            <a:r>
              <a:rPr lang="ja-JP" altLang="en-US" sz="1200" b="1" dirty="0" err="1" smtClean="0">
                <a:latin typeface="メイリオ" panose="020B0604030504040204" pitchFamily="50" charset="-128"/>
                <a:ea typeface="メイリオ" panose="020B0604030504040204" pitchFamily="50" charset="-128"/>
              </a:rPr>
              <a:t>ねんきん</a:t>
            </a:r>
            <a:r>
              <a:rPr lang="ja-JP" altLang="en-US" sz="1200" b="1" dirty="0" smtClean="0">
                <a:latin typeface="メイリオ" panose="020B0604030504040204" pitchFamily="50" charset="-128"/>
                <a:ea typeface="メイリオ" panose="020B0604030504040204" pitchFamily="50" charset="-128"/>
              </a:rPr>
              <a:t>ダイヤル</a:t>
            </a: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a:t>
            </a:r>
            <a:r>
              <a:rPr lang="en-US" altLang="ja-JP" sz="1600" b="1" dirty="0" smtClean="0">
                <a:solidFill>
                  <a:srgbClr val="3333FF"/>
                </a:solidFill>
                <a:latin typeface="メイリオ" panose="020B0604030504040204" pitchFamily="50" charset="-128"/>
                <a:ea typeface="メイリオ" panose="020B0604030504040204" pitchFamily="50" charset="-128"/>
              </a:rPr>
              <a:t>0 5 </a:t>
            </a:r>
            <a:r>
              <a:rPr lang="en-US" altLang="ja-JP" sz="1600" b="1" dirty="0">
                <a:solidFill>
                  <a:srgbClr val="3333FF"/>
                </a:solidFill>
                <a:latin typeface="メイリオ" panose="020B0604030504040204" pitchFamily="50" charset="-128"/>
                <a:ea typeface="メイリオ" panose="020B0604030504040204" pitchFamily="50" charset="-128"/>
              </a:rPr>
              <a:t>7 0 </a:t>
            </a:r>
            <a:r>
              <a:rPr lang="en-US" altLang="ja-JP" sz="1600" b="1" dirty="0" smtClean="0">
                <a:solidFill>
                  <a:srgbClr val="3333FF"/>
                </a:solidFill>
                <a:latin typeface="メイリオ" panose="020B0604030504040204" pitchFamily="50" charset="-128"/>
                <a:ea typeface="メイリオ" panose="020B0604030504040204" pitchFamily="50" charset="-128"/>
              </a:rPr>
              <a:t>– </a:t>
            </a:r>
            <a:r>
              <a:rPr lang="ja-JP" altLang="en-US" sz="1600" b="1" dirty="0" smtClean="0">
                <a:solidFill>
                  <a:srgbClr val="3333FF"/>
                </a:solidFill>
                <a:latin typeface="メイリオ" panose="020B0604030504040204" pitchFamily="50" charset="-128"/>
                <a:ea typeface="メイリオ" panose="020B0604030504040204" pitchFamily="50" charset="-128"/>
              </a:rPr>
              <a:t>０５－１１６５</a:t>
            </a:r>
            <a:r>
              <a:rPr lang="ja-JP" altLang="en-US" sz="1200" b="1" dirty="0" smtClean="0">
                <a:solidFill>
                  <a:srgbClr val="3333FF"/>
                </a:solidFill>
                <a:latin typeface="メイリオ" panose="020B0604030504040204" pitchFamily="50" charset="-128"/>
                <a:ea typeface="メイリオ" panose="020B0604030504040204" pitchFamily="50" charset="-128"/>
              </a:rPr>
              <a:t>（ナビダイヤル）</a:t>
            </a:r>
            <a:endParaRPr lang="en-US" altLang="ja-JP" sz="1200" b="1" dirty="0" smtClean="0">
              <a:solidFill>
                <a:srgbClr val="3333FF"/>
              </a:solidFill>
              <a:latin typeface="メイリオ" panose="020B0604030504040204" pitchFamily="50" charset="-128"/>
              <a:ea typeface="メイリオ" panose="020B0604030504040204" pitchFamily="50" charset="-128"/>
            </a:endParaRPr>
          </a:p>
          <a:p>
            <a:pPr>
              <a:spcAft>
                <a:spcPts val="300"/>
              </a:spcAft>
            </a:pPr>
            <a:r>
              <a:rPr lang="ja-JP" altLang="en-US" sz="1200" dirty="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0 </a:t>
            </a:r>
            <a:r>
              <a:rPr lang="en-US" altLang="ja-JP" sz="1200" dirty="0">
                <a:latin typeface="メイリオ" panose="020B0604030504040204" pitchFamily="50" charset="-128"/>
                <a:ea typeface="メイリオ" panose="020B0604030504040204" pitchFamily="50" charset="-128"/>
              </a:rPr>
              <a:t>5 0 </a:t>
            </a:r>
            <a:r>
              <a:rPr lang="ja-JP" altLang="en-US" sz="1200" dirty="0">
                <a:latin typeface="メイリオ" panose="020B0604030504040204" pitchFamily="50" charset="-128"/>
                <a:ea typeface="メイリオ" panose="020B0604030504040204" pitchFamily="50" charset="-128"/>
              </a:rPr>
              <a:t>から始まる電話でおかけになる場合</a:t>
            </a:r>
            <a:r>
              <a:rPr lang="ja-JP" altLang="en-US" sz="1200" dirty="0" smtClean="0">
                <a:latin typeface="メイリオ" panose="020B0604030504040204" pitchFamily="50" charset="-128"/>
                <a:ea typeface="メイリオ" panose="020B0604030504040204" pitchFamily="50" charset="-128"/>
              </a:rPr>
              <a:t>は　</a:t>
            </a:r>
            <a:r>
              <a:rPr lang="ja-JP" altLang="en-US" sz="1400" b="1" u="sng" dirty="0" smtClean="0">
                <a:solidFill>
                  <a:srgbClr val="3333FF"/>
                </a:solidFill>
                <a:latin typeface="メイリオ" panose="020B0604030504040204" pitchFamily="50" charset="-128"/>
                <a:ea typeface="メイリオ" panose="020B0604030504040204" pitchFamily="50" charset="-128"/>
              </a:rPr>
              <a:t>（</a:t>
            </a:r>
            <a:r>
              <a:rPr lang="ja-JP" altLang="en-US" sz="1400" b="1" u="sng" dirty="0">
                <a:solidFill>
                  <a:srgbClr val="3333FF"/>
                </a:solidFill>
                <a:latin typeface="メイリオ" panose="020B0604030504040204" pitchFamily="50" charset="-128"/>
                <a:ea typeface="メイリオ" panose="020B0604030504040204" pitchFamily="50" charset="-128"/>
              </a:rPr>
              <a:t>東京）</a:t>
            </a:r>
            <a:r>
              <a:rPr lang="en-US" altLang="ja-JP" sz="1400" b="1" u="sng" dirty="0" smtClean="0">
                <a:solidFill>
                  <a:srgbClr val="3333FF"/>
                </a:solidFill>
                <a:latin typeface="メイリオ" panose="020B0604030504040204" pitchFamily="50" charset="-128"/>
                <a:ea typeface="メイリオ" panose="020B0604030504040204" pitchFamily="50" charset="-128"/>
              </a:rPr>
              <a:t>0</a:t>
            </a:r>
            <a:r>
              <a:rPr lang="ja-JP" altLang="en-US" sz="1400" b="1" u="sng" dirty="0" smtClean="0">
                <a:solidFill>
                  <a:srgbClr val="3333FF"/>
                </a:solidFill>
                <a:latin typeface="メイリオ" panose="020B0604030504040204" pitchFamily="50" charset="-128"/>
                <a:ea typeface="メイリオ" panose="020B0604030504040204" pitchFamily="50" charset="-128"/>
              </a:rPr>
              <a:t>３</a:t>
            </a:r>
            <a:r>
              <a:rPr lang="ja-JP" altLang="en-US" sz="1400" b="1" dirty="0" smtClean="0">
                <a:solidFill>
                  <a:srgbClr val="3333FF"/>
                </a:solidFill>
                <a:latin typeface="メイリオ" panose="020B0604030504040204" pitchFamily="50" charset="-128"/>
                <a:ea typeface="メイリオ" panose="020B0604030504040204" pitchFamily="50" charset="-128"/>
              </a:rPr>
              <a:t>－６７００－１１６５</a:t>
            </a:r>
            <a:endParaRPr lang="ja-JP" altLang="en-US" sz="1400" b="1" dirty="0">
              <a:solidFill>
                <a:srgbClr val="3333FF"/>
              </a:solidFill>
              <a:latin typeface="メイリオ" panose="020B0604030504040204" pitchFamily="50" charset="-128"/>
              <a:ea typeface="メイリオ" panose="020B0604030504040204" pitchFamily="50" charset="-128"/>
            </a:endParaRPr>
          </a:p>
          <a:p>
            <a:r>
              <a:rPr lang="en-US" altLang="ja-JP" sz="1200" dirty="0" smtClean="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＜受付時間</a:t>
            </a: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endParaRPr>
          </a:p>
        </p:txBody>
      </p:sp>
      <p:sp>
        <p:nvSpPr>
          <p:cNvPr id="37" name="正方形/長方形 36"/>
          <p:cNvSpPr/>
          <p:nvPr/>
        </p:nvSpPr>
        <p:spPr>
          <a:xfrm>
            <a:off x="284641" y="8504761"/>
            <a:ext cx="2721181" cy="603618"/>
          </a:xfrm>
          <a:prstGeom prst="rect">
            <a:avLst/>
          </a:prstGeom>
          <a:solidFill>
            <a:schemeClr val="bg1"/>
          </a:solidFill>
        </p:spPr>
        <p:txBody>
          <a:bodyPr wrap="square" tIns="0" bIns="72000">
            <a:spAutoFit/>
          </a:bodyPr>
          <a:lstStyle/>
          <a:p>
            <a:r>
              <a:rPr lang="ja-JP" altLang="en-US" sz="1150" dirty="0" smtClean="0">
                <a:latin typeface="メイリオ" panose="020B0604030504040204" pitchFamily="50" charset="-128"/>
                <a:ea typeface="メイリオ" panose="020B0604030504040204" pitchFamily="50" charset="-128"/>
              </a:rPr>
              <a:t>月   曜   日</a:t>
            </a:r>
            <a:r>
              <a:rPr lang="ja-JP" altLang="en-US" sz="1150" dirty="0">
                <a:latin typeface="メイリオ" panose="020B0604030504040204" pitchFamily="50" charset="-128"/>
                <a:ea typeface="メイリオ" panose="020B0604030504040204" pitchFamily="50" charset="-128"/>
              </a:rPr>
              <a:t>　　</a:t>
            </a:r>
            <a:r>
              <a:rPr lang="ja-JP" altLang="en-US" sz="1150" dirty="0" smtClean="0">
                <a:latin typeface="メイリオ" panose="020B0604030504040204" pitchFamily="50" charset="-128"/>
                <a:ea typeface="メイリオ" panose="020B0604030504040204" pitchFamily="50" charset="-128"/>
              </a:rPr>
              <a:t>午前</a:t>
            </a:r>
            <a:r>
              <a:rPr lang="en-US" altLang="ja-JP" sz="1150" dirty="0">
                <a:latin typeface="メイリオ" panose="020B0604030504040204" pitchFamily="50" charset="-128"/>
                <a:ea typeface="メイリオ" panose="020B0604030504040204" pitchFamily="50" charset="-128"/>
              </a:rPr>
              <a:t>8:30</a:t>
            </a:r>
            <a:r>
              <a:rPr lang="ja-JP" altLang="en-US" sz="1150" dirty="0">
                <a:latin typeface="メイリオ" panose="020B0604030504040204" pitchFamily="50" charset="-128"/>
                <a:ea typeface="メイリオ" panose="020B0604030504040204" pitchFamily="50" charset="-128"/>
              </a:rPr>
              <a:t>～午後</a:t>
            </a:r>
            <a:r>
              <a:rPr lang="en-US" altLang="ja-JP" sz="1150" dirty="0" smtClean="0">
                <a:latin typeface="メイリオ" panose="020B0604030504040204" pitchFamily="50" charset="-128"/>
                <a:ea typeface="メイリオ" panose="020B0604030504040204" pitchFamily="50" charset="-128"/>
              </a:rPr>
              <a:t>7:00</a:t>
            </a:r>
          </a:p>
          <a:p>
            <a:r>
              <a:rPr lang="ja-JP" altLang="en-US" sz="1150" dirty="0" smtClean="0">
                <a:latin typeface="メイリオ" panose="020B0604030504040204" pitchFamily="50" charset="-128"/>
                <a:ea typeface="メイリオ" panose="020B0604030504040204" pitchFamily="50" charset="-128"/>
              </a:rPr>
              <a:t>火</a:t>
            </a:r>
            <a:r>
              <a:rPr lang="ja-JP" altLang="en-US" sz="1150" dirty="0">
                <a:latin typeface="メイリオ" panose="020B0604030504040204" pitchFamily="50" charset="-128"/>
                <a:ea typeface="メイリオ" panose="020B0604030504040204" pitchFamily="50" charset="-128"/>
              </a:rPr>
              <a:t>～</a:t>
            </a:r>
            <a:r>
              <a:rPr lang="ja-JP" altLang="en-US" sz="1150" dirty="0" smtClean="0">
                <a:latin typeface="メイリオ" panose="020B0604030504040204" pitchFamily="50" charset="-128"/>
                <a:ea typeface="メイリオ" panose="020B0604030504040204" pitchFamily="50" charset="-128"/>
              </a:rPr>
              <a:t>金曜日</a:t>
            </a:r>
            <a:r>
              <a:rPr lang="ja-JP" altLang="en-US" sz="1150" dirty="0">
                <a:latin typeface="メイリオ" panose="020B0604030504040204" pitchFamily="50" charset="-128"/>
                <a:ea typeface="メイリオ" panose="020B0604030504040204" pitchFamily="50" charset="-128"/>
              </a:rPr>
              <a:t>　</a:t>
            </a:r>
            <a:r>
              <a:rPr lang="ja-JP" altLang="en-US" sz="1150" dirty="0" smtClean="0">
                <a:latin typeface="メイリオ" panose="020B0604030504040204" pitchFamily="50" charset="-128"/>
                <a:ea typeface="メイリオ" panose="020B0604030504040204" pitchFamily="50" charset="-128"/>
              </a:rPr>
              <a:t>　午前</a:t>
            </a:r>
            <a:r>
              <a:rPr lang="en-US" altLang="ja-JP" sz="1150" dirty="0">
                <a:latin typeface="メイリオ" panose="020B0604030504040204" pitchFamily="50" charset="-128"/>
                <a:ea typeface="メイリオ" panose="020B0604030504040204" pitchFamily="50" charset="-128"/>
              </a:rPr>
              <a:t>8:30</a:t>
            </a:r>
            <a:r>
              <a:rPr lang="ja-JP" altLang="en-US" sz="1150" dirty="0">
                <a:latin typeface="メイリオ" panose="020B0604030504040204" pitchFamily="50" charset="-128"/>
                <a:ea typeface="メイリオ" panose="020B0604030504040204" pitchFamily="50" charset="-128"/>
              </a:rPr>
              <a:t>～午後</a:t>
            </a:r>
            <a:r>
              <a:rPr lang="en-US" altLang="ja-JP" sz="1150" dirty="0" smtClean="0">
                <a:latin typeface="メイリオ" panose="020B0604030504040204" pitchFamily="50" charset="-128"/>
                <a:ea typeface="メイリオ" panose="020B0604030504040204" pitchFamily="50" charset="-128"/>
              </a:rPr>
              <a:t>5:15</a:t>
            </a:r>
          </a:p>
          <a:p>
            <a:r>
              <a:rPr lang="ja-JP" altLang="en-US" sz="1150" dirty="0" smtClean="0">
                <a:latin typeface="メイリオ" panose="020B0604030504040204" pitchFamily="50" charset="-128"/>
                <a:ea typeface="メイリオ" panose="020B0604030504040204" pitchFamily="50" charset="-128"/>
              </a:rPr>
              <a:t>第</a:t>
            </a:r>
            <a:r>
              <a:rPr lang="ja-JP" altLang="en-US" sz="1150" dirty="0">
                <a:latin typeface="メイリオ" panose="020B0604030504040204" pitchFamily="50" charset="-128"/>
                <a:ea typeface="メイリオ" panose="020B0604030504040204" pitchFamily="50" charset="-128"/>
              </a:rPr>
              <a:t>２</a:t>
            </a:r>
            <a:r>
              <a:rPr lang="ja-JP" altLang="en-US" sz="1150" dirty="0" smtClean="0">
                <a:latin typeface="メイリオ" panose="020B0604030504040204" pitchFamily="50" charset="-128"/>
                <a:ea typeface="メイリオ" panose="020B0604030504040204" pitchFamily="50" charset="-128"/>
              </a:rPr>
              <a:t>土曜日　　午前</a:t>
            </a:r>
            <a:r>
              <a:rPr lang="en-US" altLang="ja-JP" sz="1150" dirty="0">
                <a:latin typeface="メイリオ" panose="020B0604030504040204" pitchFamily="50" charset="-128"/>
                <a:ea typeface="メイリオ" panose="020B0604030504040204" pitchFamily="50" charset="-128"/>
              </a:rPr>
              <a:t>9:30</a:t>
            </a:r>
            <a:r>
              <a:rPr lang="ja-JP" altLang="en-US" sz="1150" dirty="0">
                <a:latin typeface="メイリオ" panose="020B0604030504040204" pitchFamily="50" charset="-128"/>
                <a:ea typeface="メイリオ" panose="020B0604030504040204" pitchFamily="50" charset="-128"/>
              </a:rPr>
              <a:t>～午後</a:t>
            </a:r>
            <a:r>
              <a:rPr lang="en-US" altLang="ja-JP" sz="1150" dirty="0" smtClean="0">
                <a:latin typeface="メイリオ" panose="020B0604030504040204" pitchFamily="50" charset="-128"/>
                <a:ea typeface="メイリオ" panose="020B0604030504040204" pitchFamily="50" charset="-128"/>
              </a:rPr>
              <a:t>4:00</a:t>
            </a:r>
          </a:p>
        </p:txBody>
      </p:sp>
      <p:sp>
        <p:nvSpPr>
          <p:cNvPr id="38" name="正方形/長方形 37"/>
          <p:cNvSpPr/>
          <p:nvPr/>
        </p:nvSpPr>
        <p:spPr>
          <a:xfrm>
            <a:off x="3027407" y="8504761"/>
            <a:ext cx="3646313" cy="603618"/>
          </a:xfrm>
          <a:prstGeom prst="rect">
            <a:avLst/>
          </a:prstGeom>
          <a:solidFill>
            <a:schemeClr val="bg1"/>
          </a:solidFill>
        </p:spPr>
        <p:txBody>
          <a:bodyPr wrap="square" tIns="0" bIns="72000">
            <a:spAutoFit/>
          </a:bodyPr>
          <a:lstStyle/>
          <a:p>
            <a:pPr marL="271463" indent="-271463"/>
            <a:r>
              <a:rPr lang="ja-JP" altLang="en-US" sz="1150" dirty="0" smtClean="0">
                <a:latin typeface="メイリオ" panose="020B0604030504040204" pitchFamily="50" charset="-128"/>
                <a:ea typeface="メイリオ" panose="020B0604030504040204" pitchFamily="50" charset="-128"/>
              </a:rPr>
              <a:t>＊ 月曜日が祝日の場合は、翌開所日に午後</a:t>
            </a:r>
            <a:r>
              <a:rPr lang="en-US" altLang="ja-JP" sz="1150" dirty="0" smtClean="0">
                <a:latin typeface="メイリオ" panose="020B0604030504040204" pitchFamily="50" charset="-128"/>
                <a:ea typeface="メイリオ" panose="020B0604030504040204" pitchFamily="50" charset="-128"/>
              </a:rPr>
              <a:t>7:00</a:t>
            </a:r>
            <a:r>
              <a:rPr lang="ja-JP" altLang="en-US" sz="1150" dirty="0" smtClean="0">
                <a:latin typeface="メイリオ" panose="020B0604030504040204" pitchFamily="50" charset="-128"/>
                <a:ea typeface="メイリオ" panose="020B0604030504040204" pitchFamily="50" charset="-128"/>
              </a:rPr>
              <a:t>まで。</a:t>
            </a:r>
            <a:endParaRPr lang="en-US" altLang="ja-JP" sz="1150" dirty="0" smtClean="0">
              <a:latin typeface="メイリオ" panose="020B0604030504040204" pitchFamily="50" charset="-128"/>
              <a:ea typeface="メイリオ" panose="020B0604030504040204" pitchFamily="50" charset="-128"/>
            </a:endParaRPr>
          </a:p>
          <a:p>
            <a:pPr marL="185738" indent="-185738"/>
            <a:r>
              <a:rPr lang="ja-JP" altLang="en-US" sz="1150" dirty="0" smtClean="0">
                <a:latin typeface="メイリオ" panose="020B0604030504040204" pitchFamily="50" charset="-128"/>
                <a:ea typeface="メイリオ" panose="020B0604030504040204" pitchFamily="50" charset="-128"/>
              </a:rPr>
              <a:t>＊ 祝日</a:t>
            </a:r>
            <a:r>
              <a:rPr lang="en-US" altLang="ja-JP" sz="1150" dirty="0" smtClean="0">
                <a:latin typeface="メイリオ" panose="020B0604030504040204" pitchFamily="50" charset="-128"/>
                <a:ea typeface="メイリオ" panose="020B0604030504040204" pitchFamily="50" charset="-128"/>
              </a:rPr>
              <a:t>(</a:t>
            </a:r>
            <a:r>
              <a:rPr lang="ja-JP" altLang="en-US" sz="1150" dirty="0" smtClean="0">
                <a:latin typeface="メイリオ" panose="020B0604030504040204" pitchFamily="50" charset="-128"/>
                <a:ea typeface="メイリオ" panose="020B0604030504040204" pitchFamily="50" charset="-128"/>
              </a:rPr>
              <a:t>第</a:t>
            </a:r>
            <a:r>
              <a:rPr lang="en-US" altLang="ja-JP" sz="1150" dirty="0" smtClean="0">
                <a:latin typeface="メイリオ" panose="020B0604030504040204" pitchFamily="50" charset="-128"/>
                <a:ea typeface="メイリオ" panose="020B0604030504040204" pitchFamily="50" charset="-128"/>
              </a:rPr>
              <a:t>2</a:t>
            </a:r>
            <a:r>
              <a:rPr lang="ja-JP" altLang="en-US" sz="1150" dirty="0" smtClean="0">
                <a:latin typeface="メイリオ" panose="020B0604030504040204" pitchFamily="50" charset="-128"/>
                <a:ea typeface="メイリオ" panose="020B0604030504040204" pitchFamily="50" charset="-128"/>
              </a:rPr>
              <a:t>土曜日を除く</a:t>
            </a:r>
            <a:r>
              <a:rPr lang="en-US" altLang="ja-JP" sz="1150" dirty="0" smtClean="0">
                <a:latin typeface="メイリオ" panose="020B0604030504040204" pitchFamily="50" charset="-128"/>
                <a:ea typeface="メイリオ" panose="020B0604030504040204" pitchFamily="50" charset="-128"/>
              </a:rPr>
              <a:t>)</a:t>
            </a:r>
            <a:r>
              <a:rPr lang="ja-JP" altLang="en-US" sz="1150" dirty="0" err="1" smtClean="0">
                <a:latin typeface="メイリオ" panose="020B0604030504040204" pitchFamily="50" charset="-128"/>
                <a:ea typeface="メイリオ" panose="020B0604030504040204" pitchFamily="50" charset="-128"/>
              </a:rPr>
              <a:t>、</a:t>
            </a:r>
            <a:r>
              <a:rPr lang="en-US" altLang="ja-JP" sz="1150" dirty="0" smtClean="0">
                <a:latin typeface="メイリオ" panose="020B0604030504040204" pitchFamily="50" charset="-128"/>
                <a:ea typeface="メイリオ" panose="020B0604030504040204" pitchFamily="50" charset="-128"/>
              </a:rPr>
              <a:t>12</a:t>
            </a:r>
            <a:r>
              <a:rPr lang="ja-JP" altLang="en-US" sz="1150" dirty="0" smtClean="0">
                <a:latin typeface="メイリオ" panose="020B0604030504040204" pitchFamily="50" charset="-128"/>
                <a:ea typeface="メイリオ" panose="020B0604030504040204" pitchFamily="50" charset="-128"/>
              </a:rPr>
              <a:t>月</a:t>
            </a:r>
            <a:r>
              <a:rPr lang="en-US" altLang="ja-JP" sz="1150" dirty="0" smtClean="0">
                <a:latin typeface="メイリオ" panose="020B0604030504040204" pitchFamily="50" charset="-128"/>
                <a:ea typeface="メイリオ" panose="020B0604030504040204" pitchFamily="50" charset="-128"/>
              </a:rPr>
              <a:t>29</a:t>
            </a:r>
            <a:r>
              <a:rPr lang="ja-JP" altLang="en-US" sz="1150" dirty="0" smtClean="0">
                <a:latin typeface="メイリオ" panose="020B0604030504040204" pitchFamily="50" charset="-128"/>
                <a:ea typeface="メイリオ" panose="020B0604030504040204" pitchFamily="50" charset="-128"/>
              </a:rPr>
              <a:t>日～</a:t>
            </a:r>
            <a:r>
              <a:rPr lang="en-US" altLang="ja-JP" sz="1150" dirty="0" smtClean="0">
                <a:latin typeface="メイリオ" panose="020B0604030504040204" pitchFamily="50" charset="-128"/>
                <a:ea typeface="メイリオ" panose="020B0604030504040204" pitchFamily="50" charset="-128"/>
              </a:rPr>
              <a:t>1</a:t>
            </a:r>
            <a:r>
              <a:rPr lang="ja-JP" altLang="en-US" sz="1150" dirty="0" smtClean="0">
                <a:latin typeface="メイリオ" panose="020B0604030504040204" pitchFamily="50" charset="-128"/>
                <a:ea typeface="メイリオ" panose="020B0604030504040204" pitchFamily="50" charset="-128"/>
              </a:rPr>
              <a:t>月</a:t>
            </a:r>
            <a:r>
              <a:rPr lang="en-US" altLang="ja-JP" sz="1150" dirty="0" smtClean="0">
                <a:latin typeface="メイリオ" panose="020B0604030504040204" pitchFamily="50" charset="-128"/>
                <a:ea typeface="メイリオ" panose="020B0604030504040204" pitchFamily="50" charset="-128"/>
              </a:rPr>
              <a:t>3</a:t>
            </a:r>
            <a:r>
              <a:rPr lang="ja-JP" altLang="en-US" sz="1150" dirty="0" smtClean="0">
                <a:latin typeface="メイリオ" panose="020B0604030504040204" pitchFamily="50" charset="-128"/>
                <a:ea typeface="メイリオ" panose="020B0604030504040204" pitchFamily="50" charset="-128"/>
              </a:rPr>
              <a:t>日はご利用いただけません。</a:t>
            </a:r>
            <a:endParaRPr lang="en-US" altLang="ja-JP" sz="1150" dirty="0" smtClean="0">
              <a:latin typeface="メイリオ" panose="020B0604030504040204" pitchFamily="50" charset="-128"/>
              <a:ea typeface="メイリオ" panose="020B0604030504040204" pitchFamily="50" charset="-128"/>
            </a:endParaRPr>
          </a:p>
        </p:txBody>
      </p:sp>
      <p:sp>
        <p:nvSpPr>
          <p:cNvPr id="17" name="正方形/長方形 16"/>
          <p:cNvSpPr/>
          <p:nvPr/>
        </p:nvSpPr>
        <p:spPr>
          <a:xfrm>
            <a:off x="255469" y="941301"/>
            <a:ext cx="3384033" cy="2318839"/>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3770413" y="789279"/>
            <a:ext cx="3024000" cy="3421894"/>
          </a:xfrm>
          <a:prstGeom prst="rect">
            <a:avLst/>
          </a:prstGeom>
          <a:noFill/>
          <a:ln>
            <a:noFill/>
          </a:ln>
        </p:spPr>
        <p:txBody>
          <a:bodyPr wrap="square" tIns="0" bIns="36000" anchor="ctr" anchorCtr="0">
            <a:spAutoFit/>
          </a:bodyPr>
          <a:lstStyle/>
          <a:p>
            <a:pPr marL="228600" lvl="0" indent="-228600">
              <a:spcAft>
                <a:spcPts val="600"/>
              </a:spcAft>
              <a:buFont typeface="+mj-ea"/>
              <a:buAutoNum type="circleNumDbPlain"/>
              <a:defRPr/>
            </a:pPr>
            <a:r>
              <a:rPr lang="ja-JP" altLang="en-US"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下記</a:t>
            </a:r>
            <a:r>
              <a:rPr lang="ja-JP" altLang="en-US" sz="1200" kern="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㋐～㋒をすべてご記入ください</a:t>
            </a:r>
            <a:r>
              <a:rPr lang="ja-JP" altLang="en-US"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58775" lvl="0" indent="-179388">
              <a:spcAft>
                <a:spcPts val="300"/>
              </a:spcAft>
              <a:defRPr/>
            </a:pPr>
            <a:r>
              <a:rPr lang="ja-JP" altLang="en-US" sz="1200" kern="0" spc="3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本はがきの</a:t>
            </a:r>
            <a:r>
              <a:rPr lang="ja-JP" altLang="en-US" sz="1200" kern="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宛名に記載</a:t>
            </a:r>
            <a:r>
              <a:rPr lang="ja-JP" altLang="en-US"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のある氏名を書いてください。</a:t>
            </a:r>
            <a:endParaRPr lang="en-US" altLang="ja-JP"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58775" indent="-179388">
              <a:spcAft>
                <a:spcPts val="300"/>
              </a:spcAft>
              <a:defRPr/>
            </a:pPr>
            <a:r>
              <a:rPr lang="en-US" altLang="ja-JP" sz="1200" kern="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自筆署名の場合、押印は不要です。</a:t>
            </a:r>
            <a:endParaRPr lang="en-US" altLang="ja-JP"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lvl="0">
              <a:spcAft>
                <a:spcPts val="300"/>
              </a:spcAft>
              <a:defRPr/>
            </a:pPr>
            <a:r>
              <a:rPr lang="ja-JP" altLang="en-US" sz="1200" kern="0" spc="3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記入した日を書いてください。</a:t>
            </a:r>
          </a:p>
          <a:p>
            <a:pPr marL="180000" lvl="0">
              <a:spcAft>
                <a:spcPts val="300"/>
              </a:spcAft>
              <a:defRPr/>
            </a:pPr>
            <a:r>
              <a:rPr lang="ja-JP" altLang="en-US" sz="1200" kern="0" spc="3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kern="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日中通じる電話番号</a:t>
            </a:r>
            <a:r>
              <a:rPr lang="ja-JP" altLang="en-US"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を書いてく</a:t>
            </a:r>
            <a:r>
              <a:rPr lang="ja-JP" altLang="en-US" sz="1200" kern="0" spc="3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だ</a:t>
            </a:r>
            <a:r>
              <a:rPr lang="en-US" altLang="ja-JP"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さい。</a:t>
            </a:r>
            <a:endParaRPr lang="en-US" altLang="ja-JP"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28600" lvl="0" indent="-228600">
              <a:spcBef>
                <a:spcPts val="600"/>
              </a:spcBef>
              <a:spcAft>
                <a:spcPts val="600"/>
              </a:spcAft>
              <a:buFont typeface="+mj-ea"/>
              <a:buAutoNum type="circleNumDbPlain" startAt="2"/>
              <a:defRPr/>
            </a:pPr>
            <a:r>
              <a:rPr lang="ja-JP" altLang="en-US"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同封</a:t>
            </a:r>
            <a:r>
              <a:rPr kumimoji="0" lang="ja-JP" altLang="en-US" sz="12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の目隠しシールを、㋐㋑㋒の面を覆うように貼ってください。</a:t>
            </a:r>
            <a:endParaRPr kumimoji="0" lang="en-US" altLang="ja-JP" sz="12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28600" lvl="0" indent="-228600">
              <a:spcBef>
                <a:spcPts val="600"/>
              </a:spcBef>
              <a:spcAft>
                <a:spcPts val="600"/>
              </a:spcAft>
              <a:buFont typeface="+mj-ea"/>
              <a:buAutoNum type="circleNumDbPlain" startAt="2"/>
              <a:defRPr/>
            </a:pPr>
            <a:r>
              <a:rPr kumimoji="0" lang="ja-JP" altLang="en-US" sz="12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表面に切手を貼り、郵便ポストへご投函ください。</a:t>
            </a:r>
            <a:endParaRPr kumimoji="0" lang="en-US" altLang="ja-JP" sz="12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85738" lvl="0" indent="-185738">
              <a:spcBef>
                <a:spcPts val="600"/>
              </a:spcBef>
              <a:spcAft>
                <a:spcPts val="600"/>
              </a:spcAft>
              <a:defRPr/>
            </a:pPr>
            <a:r>
              <a:rPr lang="en-US" altLang="ja-JP"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はがき</a:t>
            </a:r>
            <a:r>
              <a:rPr lang="zh-TW" altLang="en-US" sz="1200" kern="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（年金生活者支援給付金請求書）</a:t>
            </a:r>
            <a:r>
              <a:rPr lang="ja-JP" altLang="en-US"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200" kern="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折り曲げたり、目隠し</a:t>
            </a:r>
            <a:r>
              <a:rPr lang="ja-JP" altLang="en-US"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シール以外</a:t>
            </a:r>
            <a:r>
              <a:rPr lang="ja-JP" altLang="en-US" sz="1200" kern="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のシール等を貼ったりしないでください。</a:t>
            </a:r>
            <a:endParaRPr lang="en-US" altLang="ja-JP" sz="12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3" name="グループ化 12"/>
          <p:cNvGrpSpPr/>
          <p:nvPr/>
        </p:nvGrpSpPr>
        <p:grpSpPr>
          <a:xfrm>
            <a:off x="898749" y="3511988"/>
            <a:ext cx="1080000" cy="651560"/>
            <a:chOff x="934155" y="3646198"/>
            <a:chExt cx="1080000" cy="651560"/>
          </a:xfrm>
        </p:grpSpPr>
        <p:sp>
          <p:nvSpPr>
            <p:cNvPr id="64" name="メモ 63"/>
            <p:cNvSpPr/>
            <p:nvPr/>
          </p:nvSpPr>
          <p:spPr>
            <a:xfrm>
              <a:off x="934155" y="3646198"/>
              <a:ext cx="1080000" cy="651560"/>
            </a:xfrm>
            <a:prstGeom prst="foldedCorner">
              <a:avLst/>
            </a:prstGeom>
            <a:pattFill prst="lgCheck">
              <a:fgClr>
                <a:sysClr val="window" lastClr="FFFFFF">
                  <a:lumMod val="50000"/>
                </a:sysClr>
              </a:fgClr>
              <a:bgClr>
                <a:sysClr val="window" lastClr="FFFFFF"/>
              </a:bgClr>
            </a:patt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cs typeface="+mn-cs"/>
              </a:endParaRPr>
            </a:p>
          </p:txBody>
        </p:sp>
        <p:sp>
          <p:nvSpPr>
            <p:cNvPr id="65" name="正方形/長方形 64"/>
            <p:cNvSpPr/>
            <p:nvPr/>
          </p:nvSpPr>
          <p:spPr>
            <a:xfrm>
              <a:off x="1001668" y="3853914"/>
              <a:ext cx="946413" cy="257369"/>
            </a:xfrm>
            <a:prstGeom prst="rect">
              <a:avLst/>
            </a:prstGeom>
            <a:solidFill>
              <a:sysClr val="window" lastClr="FFFFFF"/>
            </a:solidFill>
          </p:spPr>
          <p:txBody>
            <a:bodyPr wrap="none" lIns="0" tIns="36000" rIns="0" bIns="3600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目隠しシール</a:t>
              </a:r>
              <a:endParaRPr kumimoji="0" lang="ja-JP" altLang="en-US" sz="12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endParaRPr>
            </a:p>
          </p:txBody>
        </p:sp>
      </p:grpSp>
      <p:sp>
        <p:nvSpPr>
          <p:cNvPr id="39" name="正方形/長方形 38"/>
          <p:cNvSpPr/>
          <p:nvPr/>
        </p:nvSpPr>
        <p:spPr>
          <a:xfrm>
            <a:off x="234000" y="9127988"/>
            <a:ext cx="6624000" cy="179536"/>
          </a:xfrm>
          <a:prstGeom prst="rect">
            <a:avLst/>
          </a:prstGeom>
        </p:spPr>
        <p:txBody>
          <a:bodyPr wrap="square" tIns="0" bIns="0">
            <a:spAutoFit/>
          </a:bodyPr>
          <a:lstStyle/>
          <a:p>
            <a:pPr>
              <a:lnSpc>
                <a:spcPts val="1400"/>
              </a:lnSpc>
              <a:spcAft>
                <a:spcPts val="300"/>
              </a:spcAft>
            </a:pPr>
            <a:r>
              <a:rPr lang="ja-JP" altLang="en-US" sz="1200" dirty="0" smtClean="0">
                <a:latin typeface="メイリオ" panose="020B0604030504040204" pitchFamily="50" charset="-128"/>
                <a:ea typeface="メイリオ" panose="020B0604030504040204" pitchFamily="50" charset="-128"/>
              </a:rPr>
              <a:t>○　お問い合わせの際は、</a:t>
            </a:r>
            <a:r>
              <a:rPr lang="ja-JP" altLang="en-US" sz="1200" u="sng" dirty="0" smtClean="0">
                <a:latin typeface="メイリオ" panose="020B0604030504040204" pitchFamily="50" charset="-128"/>
                <a:ea typeface="メイリオ" panose="020B0604030504040204" pitchFamily="50" charset="-128"/>
              </a:rPr>
              <a:t>はがき（年金生活者支援給付金請求書）</a:t>
            </a:r>
            <a:r>
              <a:rPr lang="ja-JP" altLang="en-US" sz="1200" dirty="0" smtClean="0">
                <a:latin typeface="メイリオ" panose="020B0604030504040204" pitchFamily="50" charset="-128"/>
                <a:ea typeface="メイリオ" panose="020B0604030504040204" pitchFamily="50" charset="-128"/>
              </a:rPr>
              <a:t>をご用意ください。</a:t>
            </a:r>
            <a:endParaRPr lang="ja-JP" altLang="en-US" sz="1200" dirty="0">
              <a:latin typeface="メイリオ" panose="020B0604030504040204" pitchFamily="50" charset="-128"/>
              <a:ea typeface="メイリオ" panose="020B0604030504040204" pitchFamily="50" charset="-128"/>
            </a:endParaRPr>
          </a:p>
        </p:txBody>
      </p:sp>
      <p:sp>
        <p:nvSpPr>
          <p:cNvPr id="68" name="正方形/長方形 67"/>
          <p:cNvSpPr/>
          <p:nvPr/>
        </p:nvSpPr>
        <p:spPr>
          <a:xfrm>
            <a:off x="3663258" y="4824958"/>
            <a:ext cx="3041742" cy="2059025"/>
          </a:xfrm>
          <a:prstGeom prst="rect">
            <a:avLst/>
          </a:prstGeom>
          <a:solidFill>
            <a:sysClr val="window" lastClr="FFFFFF"/>
          </a:solidFill>
          <a:ln>
            <a:noFill/>
          </a:ln>
        </p:spPr>
        <p:txBody>
          <a:bodyPr wrap="square" lIns="36000" tIns="0" rIns="36000" bIns="0">
            <a:spAutoFit/>
          </a:bodyPr>
          <a:lstStyle/>
          <a:p>
            <a:pPr marL="85725" marR="0" lvl="0" indent="-85725" defTabSz="457200" eaLnBrk="1" fontAlgn="auto" latinLnBrk="0" hangingPunct="1">
              <a:lnSpc>
                <a:spcPct val="120000"/>
              </a:lnSpc>
              <a:spcBef>
                <a:spcPts val="0"/>
              </a:spcBef>
              <a:spcAft>
                <a:spcPts val="0"/>
              </a:spcAft>
              <a:buClrTx/>
              <a:buSzTx/>
              <a:buFontTx/>
              <a:buNone/>
              <a:tabLst/>
              <a:defRPr/>
            </a:pPr>
            <a:r>
              <a:rPr kumimoji="0" lang="ja-JP" altLang="en-US" sz="11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100" b="0" i="0" u="none" strike="noStrike" kern="0" cap="none" spc="3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赤枠</a:t>
            </a:r>
            <a:r>
              <a:rPr kumimoji="0" lang="ja-JP" altLang="en-US" sz="11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の見込額（月額）は、令和</a:t>
            </a:r>
            <a:r>
              <a:rPr kumimoji="0" lang="en-US" altLang="ja-JP" sz="11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0" lang="ja-JP" altLang="en-US" sz="1100" b="0" i="0" u="none" strike="noStrike" kern="0" cap="none" spc="3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1100" b="0" i="0" u="none" strike="noStrike" kern="0" cap="none" spc="3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10</a:t>
            </a:r>
            <a:r>
              <a:rPr kumimoji="0" lang="ja-JP" altLang="en-US" sz="1100" b="0" i="0" u="none" strike="noStrike" kern="0" cap="none" spc="3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月</a:t>
            </a:r>
            <a:endParaRPr kumimoji="0" lang="en-US" altLang="ja-JP" sz="1100" b="0" i="0" u="none" strike="noStrike" kern="0" cap="none" spc="3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85725" marR="0" lvl="0" indent="-85725" defTabSz="457200" eaLnBrk="1" fontAlgn="auto" latinLnBrk="0" hangingPunct="1">
              <a:lnSpc>
                <a:spcPct val="120000"/>
              </a:lnSpc>
              <a:spcBef>
                <a:spcPts val="0"/>
              </a:spcBef>
              <a:spcAft>
                <a:spcPts val="0"/>
              </a:spcAft>
              <a:buClrTx/>
              <a:buSzTx/>
              <a:buFontTx/>
              <a:buNone/>
              <a:tabLst/>
              <a:defRPr/>
            </a:pPr>
            <a:r>
              <a:rPr kumimoji="0" lang="ja-JP" altLang="en-US" sz="11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時点で受給している年金をもとに算出</a:t>
            </a:r>
            <a:endParaRPr kumimoji="0" lang="en-US" altLang="ja-JP" sz="11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85725" marR="0" lvl="0" indent="-85725" defTabSz="457200" eaLnBrk="1" fontAlgn="auto" latinLnBrk="0" hangingPunct="1">
              <a:lnSpc>
                <a:spcPct val="120000"/>
              </a:lnSpc>
              <a:spcBef>
                <a:spcPts val="0"/>
              </a:spcBef>
              <a:spcAft>
                <a:spcPts val="600"/>
              </a:spcAft>
              <a:buClrTx/>
              <a:buSzTx/>
              <a:buFontTx/>
              <a:buNone/>
              <a:tabLst/>
              <a:defRPr/>
            </a:pPr>
            <a:r>
              <a:rPr lang="en-US" altLang="ja-JP" sz="1100" kern="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1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しています。</a:t>
            </a:r>
            <a:endParaRPr kumimoji="0" lang="en-US" altLang="ja-JP" sz="11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85738" marR="0" lvl="0" indent="-185738" defTabSz="457200" eaLnBrk="1" fontAlgn="auto" latinLnBrk="0" hangingPunct="1">
              <a:lnSpc>
                <a:spcPct val="120000"/>
              </a:lnSpc>
              <a:spcBef>
                <a:spcPts val="0"/>
              </a:spcBef>
              <a:spcAft>
                <a:spcPts val="600"/>
              </a:spcAft>
              <a:buClrTx/>
              <a:buSzTx/>
              <a:buFontTx/>
              <a:buNone/>
              <a:tabLst/>
              <a:defRPr/>
            </a:pPr>
            <a:r>
              <a:rPr kumimoji="0" lang="en-US" altLang="ja-JP" sz="11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1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現在、受給している年金の種類や保険料納付済期間等により、実際に受け取れる給付額は、この見込額と異なる場合があります</a:t>
            </a:r>
            <a:r>
              <a:rPr lang="ja-JP" altLang="en-US" sz="1100" kern="0" spc="3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a:t>
            </a:r>
            <a:r>
              <a:rPr lang="ja-JP" altLang="en-US" sz="1100" kern="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た</a:t>
            </a:r>
            <a:r>
              <a:rPr kumimoji="0" lang="ja-JP" altLang="en-US" sz="1100" b="0" i="0" u="none" strike="noStrike" kern="0" cap="none" spc="3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1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見込額欄が「＊」で表示の方には、お手続き後に改めてお知らせいたします。</a:t>
            </a:r>
            <a:endParaRPr kumimoji="0" lang="en-US" altLang="ja-JP" sz="11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85738" lvl="0" indent="-185738">
              <a:lnSpc>
                <a:spcPct val="120000"/>
              </a:lnSpc>
              <a:defRPr/>
            </a:pPr>
            <a:r>
              <a:rPr lang="ja-JP" altLang="en-US" sz="1100" kern="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給付額の計算方法は、裏面をご覧ください</a:t>
            </a:r>
            <a:r>
              <a:rPr lang="ja-JP" altLang="en-US" sz="1100" kern="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100" b="0" i="0" u="none" strike="noStrike" kern="0" cap="none" spc="3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フローチャート: 端子 25"/>
          <p:cNvSpPr/>
          <p:nvPr/>
        </p:nvSpPr>
        <p:spPr>
          <a:xfrm>
            <a:off x="202113" y="775269"/>
            <a:ext cx="792000" cy="36000"/>
          </a:xfrm>
          <a:prstGeom prst="roundRect">
            <a:avLst/>
          </a:prstGeom>
          <a:solidFill>
            <a:schemeClr val="accent6">
              <a:lumMod val="50000"/>
            </a:schemeClr>
          </a:solidFill>
          <a:ln w="19050">
            <a:noFill/>
          </a:ln>
        </p:spPr>
        <p:style>
          <a:lnRef idx="2">
            <a:schemeClr val="accent1"/>
          </a:lnRef>
          <a:fillRef idx="1">
            <a:schemeClr val="lt1"/>
          </a:fillRef>
          <a:effectRef idx="0">
            <a:schemeClr val="accent1"/>
          </a:effectRef>
          <a:fontRef idx="minor">
            <a:schemeClr val="dk1"/>
          </a:fontRef>
        </p:style>
        <p:txBody>
          <a:bodyPr lIns="0" tIns="0" rIns="0" rtlCol="0" anchor="b" anchorCtr="0"/>
          <a:lstStyle/>
          <a:p>
            <a:r>
              <a:rPr kumimoji="1" lang="ja-JP" altLang="en-US" sz="1400" b="1" dirty="0" smtClean="0">
                <a:solidFill>
                  <a:schemeClr val="accent6">
                    <a:lumMod val="50000"/>
                  </a:schemeClr>
                </a:solidFill>
                <a:latin typeface="メイリオ" panose="020B0604030504040204" pitchFamily="50" charset="-128"/>
                <a:ea typeface="メイリオ" panose="020B0604030504040204" pitchFamily="50" charset="-128"/>
              </a:rPr>
              <a:t>■ 記入例</a:t>
            </a:r>
            <a:endParaRPr kumimoji="1" lang="ja-JP" altLang="en-US" sz="14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84" name="フローチャート: 端子 25"/>
          <p:cNvSpPr/>
          <p:nvPr/>
        </p:nvSpPr>
        <p:spPr>
          <a:xfrm>
            <a:off x="237460" y="4629681"/>
            <a:ext cx="2880000" cy="36000"/>
          </a:xfrm>
          <a:prstGeom prst="roundRect">
            <a:avLst/>
          </a:prstGeom>
          <a:solidFill>
            <a:schemeClr val="accent6">
              <a:lumMod val="50000"/>
            </a:schemeClr>
          </a:solidFill>
          <a:ln w="19050">
            <a:noFill/>
          </a:ln>
        </p:spPr>
        <p:style>
          <a:lnRef idx="2">
            <a:schemeClr val="accent1"/>
          </a:lnRef>
          <a:fillRef idx="1">
            <a:schemeClr val="lt1"/>
          </a:fillRef>
          <a:effectRef idx="0">
            <a:schemeClr val="accent1"/>
          </a:effectRef>
          <a:fontRef idx="minor">
            <a:schemeClr val="dk1"/>
          </a:fontRef>
        </p:style>
        <p:txBody>
          <a:bodyPr lIns="0" tIns="0" rIns="0" rtlCol="0" anchor="b" anchorCtr="0"/>
          <a:lstStyle/>
          <a:p>
            <a:r>
              <a:rPr kumimoji="1" lang="ja-JP" altLang="en-US" sz="1400" b="1" dirty="0" smtClean="0">
                <a:solidFill>
                  <a:schemeClr val="accent6">
                    <a:lumMod val="50000"/>
                  </a:schemeClr>
                </a:solidFill>
                <a:latin typeface="メイリオ" panose="020B0604030504040204" pitchFamily="50" charset="-128"/>
                <a:ea typeface="メイリオ" panose="020B0604030504040204" pitchFamily="50" charset="-128"/>
              </a:rPr>
              <a:t>■年金生活者支援給付金の見込み額</a:t>
            </a:r>
            <a:endParaRPr kumimoji="1" lang="ja-JP" altLang="en-US" sz="1400" b="1" dirty="0">
              <a:solidFill>
                <a:schemeClr val="accent6">
                  <a:lumMod val="50000"/>
                </a:schemeClr>
              </a:solidFill>
              <a:latin typeface="メイリオ" panose="020B0604030504040204" pitchFamily="50" charset="-128"/>
              <a:ea typeface="メイリオ" panose="020B0604030504040204" pitchFamily="50" charset="-128"/>
            </a:endParaRPr>
          </a:p>
        </p:txBody>
      </p:sp>
      <p:grpSp>
        <p:nvGrpSpPr>
          <p:cNvPr id="15" name="グループ化 14"/>
          <p:cNvGrpSpPr/>
          <p:nvPr/>
        </p:nvGrpSpPr>
        <p:grpSpPr>
          <a:xfrm>
            <a:off x="81000" y="83860"/>
            <a:ext cx="6696000" cy="324000"/>
            <a:chOff x="81000" y="83860"/>
            <a:chExt cx="6696000" cy="324000"/>
          </a:xfrm>
        </p:grpSpPr>
        <p:sp>
          <p:nvSpPr>
            <p:cNvPr id="40" name="フローチャート: 端子 25"/>
            <p:cNvSpPr/>
            <p:nvPr/>
          </p:nvSpPr>
          <p:spPr>
            <a:xfrm>
              <a:off x="81000" y="83860"/>
              <a:ext cx="6696000" cy="324000"/>
            </a:xfrm>
            <a:prstGeom prst="rect">
              <a:avLst/>
            </a:prstGeom>
            <a:solidFill>
              <a:schemeClr val="bg1"/>
            </a:solidFill>
            <a:ln w="19050">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lIns="108000" rIns="72000" bIns="0" rtlCol="0" anchor="ctr"/>
            <a:lstStyle/>
            <a:p>
              <a:r>
                <a:rPr kumimoji="1" lang="ja-JP" altLang="en-US" b="1" dirty="0" smtClean="0">
                  <a:solidFill>
                    <a:schemeClr val="accent6">
                      <a:lumMod val="50000"/>
                    </a:schemeClr>
                  </a:solidFill>
                  <a:latin typeface="Meiryo UI" panose="020B0604030504040204" pitchFamily="50" charset="-128"/>
                  <a:ea typeface="Meiryo UI" panose="020B0604030504040204" pitchFamily="50" charset="-128"/>
                </a:rPr>
                <a:t>　　　はがき（</a:t>
              </a:r>
              <a:r>
                <a:rPr kumimoji="1" lang="ja-JP" altLang="en-US" b="1" dirty="0" smtClean="0">
                  <a:solidFill>
                    <a:schemeClr val="accent6">
                      <a:lumMod val="50000"/>
                    </a:schemeClr>
                  </a:solidFill>
                  <a:latin typeface="メイリオ" panose="020B0604030504040204" pitchFamily="50" charset="-128"/>
                  <a:ea typeface="メイリオ" panose="020B0604030504040204" pitchFamily="50" charset="-128"/>
                </a:rPr>
                <a:t>年金</a:t>
              </a:r>
              <a:r>
                <a:rPr kumimoji="1" lang="ja-JP" altLang="en-US" b="1" dirty="0" smtClean="0">
                  <a:solidFill>
                    <a:schemeClr val="accent6">
                      <a:lumMod val="50000"/>
                    </a:schemeClr>
                  </a:solidFill>
                  <a:latin typeface="Meiryo UI" panose="020B0604030504040204" pitchFamily="50" charset="-128"/>
                  <a:ea typeface="Meiryo UI" panose="020B0604030504040204" pitchFamily="50" charset="-128"/>
                </a:rPr>
                <a:t>生活者支援給付金請求書）の書き方と見方</a:t>
              </a:r>
              <a:endParaRPr kumimoji="1" lang="ja-JP" altLang="en-US"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85" name="正方形/長方形 84"/>
            <p:cNvSpPr/>
            <p:nvPr/>
          </p:nvSpPr>
          <p:spPr>
            <a:xfrm>
              <a:off x="81000" y="83860"/>
              <a:ext cx="360000" cy="3240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 name="グループ化 15"/>
          <p:cNvGrpSpPr/>
          <p:nvPr/>
        </p:nvGrpSpPr>
        <p:grpSpPr>
          <a:xfrm>
            <a:off x="81000" y="7320906"/>
            <a:ext cx="6691230" cy="324000"/>
            <a:chOff x="81000" y="7422504"/>
            <a:chExt cx="6691230" cy="324000"/>
          </a:xfrm>
        </p:grpSpPr>
        <p:sp>
          <p:nvSpPr>
            <p:cNvPr id="32" name="正方形/長方形 31"/>
            <p:cNvSpPr/>
            <p:nvPr/>
          </p:nvSpPr>
          <p:spPr>
            <a:xfrm>
              <a:off x="81000" y="7422504"/>
              <a:ext cx="6691230" cy="324000"/>
            </a:xfrm>
            <a:prstGeom prst="rect">
              <a:avLst/>
            </a:prstGeom>
            <a:solidFill>
              <a:schemeClr val="bg1"/>
            </a:solidFill>
            <a:ln w="254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46800" bIns="0" rtlCol="0" anchor="ctr"/>
            <a:lstStyle/>
            <a:p>
              <a:r>
                <a:rPr kumimoji="1" lang="ja-JP" altLang="en-US" b="1" dirty="0" smtClean="0">
                  <a:solidFill>
                    <a:schemeClr val="accent6">
                      <a:lumMod val="50000"/>
                    </a:schemeClr>
                  </a:solidFill>
                  <a:latin typeface="メイリオ" panose="020B0604030504040204" pitchFamily="50" charset="-128"/>
                  <a:ea typeface="メイリオ" panose="020B0604030504040204" pitchFamily="50" charset="-128"/>
                </a:rPr>
                <a:t>　　給付</a:t>
              </a:r>
              <a:r>
                <a:rPr kumimoji="1" lang="ja-JP" altLang="en-US" b="1" dirty="0">
                  <a:solidFill>
                    <a:schemeClr val="accent6">
                      <a:lumMod val="50000"/>
                    </a:schemeClr>
                  </a:solidFill>
                  <a:latin typeface="メイリオ" panose="020B0604030504040204" pitchFamily="50" charset="-128"/>
                  <a:ea typeface="メイリオ" panose="020B0604030504040204" pitchFamily="50" charset="-128"/>
                </a:rPr>
                <a:t>金</a:t>
              </a:r>
              <a:r>
                <a:rPr kumimoji="1" lang="ja-JP" altLang="en-US" sz="1600" b="1" dirty="0">
                  <a:solidFill>
                    <a:schemeClr val="accent6">
                      <a:lumMod val="50000"/>
                    </a:schemeClr>
                  </a:solidFill>
                  <a:latin typeface="メイリオ" panose="020B0604030504040204" pitchFamily="50" charset="-128"/>
                  <a:ea typeface="メイリオ" panose="020B0604030504040204" pitchFamily="50" charset="-128"/>
                </a:rPr>
                <a:t>の</a:t>
              </a:r>
              <a:r>
                <a:rPr kumimoji="1" lang="ja-JP" altLang="en-US" b="1" dirty="0">
                  <a:solidFill>
                    <a:schemeClr val="accent6">
                      <a:lumMod val="50000"/>
                    </a:schemeClr>
                  </a:solidFill>
                  <a:latin typeface="メイリオ" panose="020B0604030504040204" pitchFamily="50" charset="-128"/>
                  <a:ea typeface="メイリオ" panose="020B0604030504040204" pitchFamily="50" charset="-128"/>
                </a:rPr>
                <a:t>お問い合わせ</a:t>
              </a:r>
              <a:r>
                <a:rPr kumimoji="1" lang="ja-JP" altLang="en-US" sz="1600" b="1" dirty="0" smtClean="0">
                  <a:solidFill>
                    <a:schemeClr val="accent6">
                      <a:lumMod val="50000"/>
                    </a:schemeClr>
                  </a:solidFill>
                  <a:latin typeface="メイリオ" panose="020B0604030504040204" pitchFamily="50" charset="-128"/>
                  <a:ea typeface="メイリオ" panose="020B0604030504040204" pitchFamily="50" charset="-128"/>
                </a:rPr>
                <a:t>は </a:t>
              </a:r>
              <a:r>
                <a:rPr kumimoji="1" lang="ja-JP" altLang="en-US" b="1" dirty="0" smtClean="0">
                  <a:solidFill>
                    <a:schemeClr val="accent6">
                      <a:lumMod val="50000"/>
                    </a:schemeClr>
                  </a:solidFill>
                  <a:latin typeface="メイリオ" panose="020B0604030504040204" pitchFamily="50" charset="-128"/>
                  <a:ea typeface="メイリオ" panose="020B0604030504040204" pitchFamily="50" charset="-128"/>
                </a:rPr>
                <a:t>「</a:t>
              </a:r>
              <a:r>
                <a:rPr kumimoji="1" lang="ja-JP" altLang="en-US" b="1" dirty="0" err="1" smtClean="0">
                  <a:solidFill>
                    <a:schemeClr val="accent6">
                      <a:lumMod val="50000"/>
                    </a:schemeClr>
                  </a:solidFill>
                  <a:latin typeface="メイリオ" panose="020B0604030504040204" pitchFamily="50" charset="-128"/>
                  <a:ea typeface="メイリオ" panose="020B0604030504040204" pitchFamily="50" charset="-128"/>
                </a:rPr>
                <a:t>ねんきん</a:t>
              </a:r>
              <a:r>
                <a:rPr kumimoji="1" lang="ja-JP" altLang="en-US" b="1" dirty="0" smtClean="0">
                  <a:solidFill>
                    <a:schemeClr val="accent6">
                      <a:lumMod val="50000"/>
                    </a:schemeClr>
                  </a:solidFill>
                  <a:latin typeface="メイリオ" panose="020B0604030504040204" pitchFamily="50" charset="-128"/>
                  <a:ea typeface="メイリオ" panose="020B0604030504040204" pitchFamily="50" charset="-128"/>
                </a:rPr>
                <a:t>ダイヤル」 </a:t>
              </a:r>
              <a:r>
                <a:rPr kumimoji="1" lang="ja-JP" altLang="en-US" sz="1600" b="1" dirty="0" smtClean="0">
                  <a:solidFill>
                    <a:schemeClr val="accent6">
                      <a:lumMod val="50000"/>
                    </a:schemeClr>
                  </a:solidFill>
                  <a:latin typeface="メイリオ" panose="020B0604030504040204" pitchFamily="50" charset="-128"/>
                  <a:ea typeface="メイリオ" panose="020B0604030504040204" pitchFamily="50" charset="-128"/>
                </a:rPr>
                <a:t>へ</a:t>
              </a:r>
              <a:r>
                <a:rPr lang="ja-JP" altLang="en-US" b="1" dirty="0">
                  <a:solidFill>
                    <a:schemeClr val="accent6">
                      <a:lumMod val="50000"/>
                    </a:schemeClr>
                  </a:solidFill>
                  <a:latin typeface="メイリオ" panose="020B0604030504040204" pitchFamily="50" charset="-128"/>
                  <a:ea typeface="メイリオ" panose="020B0604030504040204" pitchFamily="50" charset="-128"/>
                </a:rPr>
                <a:t>！</a:t>
              </a:r>
              <a:endParaRPr kumimoji="1" lang="ja-JP" altLang="en-US"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86" name="正方形/長方形 85"/>
            <p:cNvSpPr/>
            <p:nvPr/>
          </p:nvSpPr>
          <p:spPr>
            <a:xfrm>
              <a:off x="81000" y="7422504"/>
              <a:ext cx="360000" cy="3240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9" name="テキスト ボックス 48"/>
          <p:cNvSpPr txBox="1"/>
          <p:nvPr/>
        </p:nvSpPr>
        <p:spPr>
          <a:xfrm>
            <a:off x="3057237" y="9655373"/>
            <a:ext cx="723900" cy="307777"/>
          </a:xfrm>
          <a:prstGeom prst="rect">
            <a:avLst/>
          </a:prstGeom>
          <a:noFill/>
        </p:spPr>
        <p:txBody>
          <a:bodyPr wrap="square" rtlCol="0">
            <a:spAutoFit/>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２</a:t>
            </a:r>
          </a:p>
        </p:txBody>
      </p:sp>
      <p:sp>
        <p:nvSpPr>
          <p:cNvPr id="78" name="左矢印 77"/>
          <p:cNvSpPr/>
          <p:nvPr/>
        </p:nvSpPr>
        <p:spPr>
          <a:xfrm rot="5400000">
            <a:off x="1312749" y="3192599"/>
            <a:ext cx="252000" cy="288000"/>
          </a:xfrm>
          <a:prstGeom prst="leftArrow">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p:nvPicPr>
        <p:blipFill>
          <a:blip r:embed="rId3"/>
          <a:stretch>
            <a:fillRect/>
          </a:stretch>
        </p:blipFill>
        <p:spPr>
          <a:xfrm>
            <a:off x="202114" y="895225"/>
            <a:ext cx="3376868" cy="2287987"/>
          </a:xfrm>
          <a:prstGeom prst="rect">
            <a:avLst/>
          </a:prstGeom>
        </p:spPr>
      </p:pic>
      <p:grpSp>
        <p:nvGrpSpPr>
          <p:cNvPr id="5" name="グループ化 4"/>
          <p:cNvGrpSpPr/>
          <p:nvPr/>
        </p:nvGrpSpPr>
        <p:grpSpPr>
          <a:xfrm>
            <a:off x="255467" y="985411"/>
            <a:ext cx="3317068" cy="2101697"/>
            <a:chOff x="5448561" y="1090467"/>
            <a:chExt cx="3317068" cy="2101697"/>
          </a:xfrm>
        </p:grpSpPr>
        <p:sp>
          <p:nvSpPr>
            <p:cNvPr id="54" name="楕円 27"/>
            <p:cNvSpPr/>
            <p:nvPr/>
          </p:nvSpPr>
          <p:spPr>
            <a:xfrm>
              <a:off x="7713019" y="1594072"/>
              <a:ext cx="252000" cy="252000"/>
            </a:xfrm>
            <a:prstGeom prst="ellipse">
              <a:avLst/>
            </a:prstGeom>
            <a:solidFill>
              <a:sysClr val="window" lastClr="FFFFFF"/>
            </a:solidFill>
          </p:spPr>
          <p:txBody>
            <a:bodyPr wrap="none" lIns="0" tIns="0" rIns="0" bIns="0" anchor="ctr" anchorCtr="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55" name="正方形/長方形 54"/>
            <p:cNvSpPr/>
            <p:nvPr/>
          </p:nvSpPr>
          <p:spPr>
            <a:xfrm>
              <a:off x="5448561" y="1090467"/>
              <a:ext cx="3233813" cy="2101697"/>
            </a:xfrm>
            <a:prstGeom prst="rect">
              <a:avLst/>
            </a:prstGeom>
            <a:noFill/>
            <a:ln w="3810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6042032" y="1820201"/>
              <a:ext cx="1027204" cy="184666"/>
            </a:xfrm>
            <a:prstGeom prst="rect">
              <a:avLst/>
            </a:prstGeom>
          </p:spPr>
          <p:txBody>
            <a:bodyPr wrap="none" lIns="0" tIns="0" rIns="0" bIns="0">
              <a:spAutoFit/>
            </a:bodyPr>
            <a:lstStyle/>
            <a:p>
              <a:pPr defTabSz="457200"/>
              <a:r>
                <a:rPr lang="ja-JP" altLang="en-US" sz="1200" b="1" spc="30" dirty="0">
                  <a:solidFill>
                    <a:prstClr val="black"/>
                  </a:solidFill>
                  <a:latin typeface="HG教科書体" panose="02020609000000000000" pitchFamily="17" charset="-128"/>
                  <a:ea typeface="HG教科書体" panose="02020609000000000000" pitchFamily="17" charset="-128"/>
                </a:rPr>
                <a:t> </a:t>
              </a:r>
              <a:r>
                <a:rPr lang="ja-JP" altLang="en-US" sz="1200" b="1" spc="30" dirty="0" smtClean="0">
                  <a:solidFill>
                    <a:srgbClr val="FF0000"/>
                  </a:solidFill>
                  <a:latin typeface="HG教科書体" panose="02020609000000000000" pitchFamily="17" charset="-128"/>
                  <a:ea typeface="HG教科書体" panose="02020609000000000000" pitchFamily="17" charset="-128"/>
                </a:rPr>
                <a:t>給付金　太郎</a:t>
              </a:r>
              <a:endParaRPr kumimoji="0" lang="ja-JP" altLang="en-US" sz="1200" b="1" dirty="0">
                <a:solidFill>
                  <a:prstClr val="black"/>
                </a:solidFill>
                <a:latin typeface="HG教科書体" panose="02020609000000000000" pitchFamily="17" charset="-128"/>
                <a:ea typeface="HG教科書体" panose="02020609000000000000" pitchFamily="17" charset="-128"/>
              </a:endParaRPr>
            </a:p>
          </p:txBody>
        </p:sp>
        <p:sp>
          <p:nvSpPr>
            <p:cNvPr id="58" name="正方形/長方形 57"/>
            <p:cNvSpPr/>
            <p:nvPr/>
          </p:nvSpPr>
          <p:spPr>
            <a:xfrm>
              <a:off x="7639653" y="1843104"/>
              <a:ext cx="891591" cy="153888"/>
            </a:xfrm>
            <a:prstGeom prst="rect">
              <a:avLst/>
            </a:prstGeom>
          </p:spPr>
          <p:txBody>
            <a:bodyPr wrap="none" lIns="0" tIns="0" rIns="0" bIns="0">
              <a:spAutoFit/>
            </a:bodyPr>
            <a:lstStyle/>
            <a:p>
              <a:pPr defTabSz="457200"/>
              <a:r>
                <a:rPr lang="ja-JP" altLang="en-US" sz="1000" b="1" spc="30" dirty="0">
                  <a:solidFill>
                    <a:prstClr val="black"/>
                  </a:solidFill>
                  <a:latin typeface="HGP行書体" panose="03000600000000000000" pitchFamily="66" charset="-128"/>
                  <a:ea typeface="HGP行書体" panose="03000600000000000000" pitchFamily="66" charset="-128"/>
                </a:rPr>
                <a:t> </a:t>
              </a:r>
              <a:r>
                <a:rPr lang="en-US" altLang="ja-JP" sz="1000" b="1" spc="30" dirty="0" smtClean="0">
                  <a:solidFill>
                    <a:srgbClr val="FF0000"/>
                  </a:solidFill>
                  <a:latin typeface="HGP行書体" panose="03000600000000000000" pitchFamily="66" charset="-128"/>
                  <a:ea typeface="HGP行書体" panose="03000600000000000000" pitchFamily="66" charset="-128"/>
                </a:rPr>
                <a:t>03-9999‐XXX</a:t>
              </a:r>
              <a:r>
                <a:rPr lang="en-US" altLang="ja-JP" sz="1000" b="1" spc="30" dirty="0">
                  <a:solidFill>
                    <a:srgbClr val="FF0000"/>
                  </a:solidFill>
                  <a:latin typeface="HGP行書体" panose="03000600000000000000" pitchFamily="66" charset="-128"/>
                  <a:ea typeface="HGP行書体" panose="03000600000000000000" pitchFamily="66" charset="-128"/>
                </a:rPr>
                <a:t>X</a:t>
              </a:r>
              <a:endParaRPr kumimoji="0" lang="ja-JP" altLang="en-US" sz="1000" b="1" dirty="0">
                <a:solidFill>
                  <a:prstClr val="black"/>
                </a:solidFill>
                <a:latin typeface="HGP行書体" panose="03000600000000000000" pitchFamily="66" charset="-128"/>
                <a:ea typeface="HGP行書体" panose="03000600000000000000" pitchFamily="66" charset="-128"/>
              </a:endParaRPr>
            </a:p>
          </p:txBody>
        </p:sp>
        <p:sp>
          <p:nvSpPr>
            <p:cNvPr id="59" name="正方形/長方形 58"/>
            <p:cNvSpPr/>
            <p:nvPr/>
          </p:nvSpPr>
          <p:spPr>
            <a:xfrm>
              <a:off x="8053350" y="1395034"/>
              <a:ext cx="587729" cy="138499"/>
            </a:xfrm>
            <a:prstGeom prst="rect">
              <a:avLst/>
            </a:prstGeom>
          </p:spPr>
          <p:txBody>
            <a:bodyPr wrap="square" lIns="0" tIns="0" rIns="0" bIns="0">
              <a:spAutoFit/>
            </a:bodyPr>
            <a:lstStyle/>
            <a:p>
              <a:pPr algn="dist" defTabSz="457200"/>
              <a:r>
                <a:rPr lang="ja-JP" altLang="en-US" sz="900" b="1" spc="30" dirty="0" smtClean="0">
                  <a:solidFill>
                    <a:srgbClr val="FF0000"/>
                  </a:solidFill>
                  <a:latin typeface="HG教科書体" panose="02020609000000000000" pitchFamily="17" charset="-128"/>
                  <a:ea typeface="HG教科書体" panose="02020609000000000000" pitchFamily="17" charset="-128"/>
                </a:rPr>
                <a:t>元 </a:t>
              </a:r>
              <a:r>
                <a:rPr lang="en-US" altLang="ja-JP" sz="900" b="1" spc="30" dirty="0" smtClean="0">
                  <a:solidFill>
                    <a:srgbClr val="FF0000"/>
                  </a:solidFill>
                  <a:latin typeface="HGP行書体" panose="03000600000000000000" pitchFamily="66" charset="-128"/>
                  <a:ea typeface="HGP行書体" panose="03000600000000000000" pitchFamily="66" charset="-128"/>
                </a:rPr>
                <a:t>XX  XX</a:t>
              </a:r>
              <a:r>
                <a:rPr lang="ja-JP" altLang="en-US" sz="900" b="1" spc="30" dirty="0" smtClean="0">
                  <a:solidFill>
                    <a:srgbClr val="FF0000"/>
                  </a:solidFill>
                  <a:latin typeface="HG教科書体" panose="02020609000000000000" pitchFamily="17" charset="-128"/>
                  <a:ea typeface="HG教科書体" panose="02020609000000000000" pitchFamily="17" charset="-128"/>
                </a:rPr>
                <a:t>　</a:t>
              </a:r>
              <a:endParaRPr kumimoji="0" lang="ja-JP" altLang="en-US" sz="900" b="1" dirty="0">
                <a:solidFill>
                  <a:prstClr val="black"/>
                </a:solidFill>
                <a:latin typeface="HG教科書体" panose="02020609000000000000" pitchFamily="17" charset="-128"/>
                <a:ea typeface="HG教科書体" panose="02020609000000000000" pitchFamily="17" charset="-128"/>
              </a:endParaRPr>
            </a:p>
          </p:txBody>
        </p:sp>
        <p:sp>
          <p:nvSpPr>
            <p:cNvPr id="61" name="フリーフォーム 60"/>
            <p:cNvSpPr/>
            <p:nvPr/>
          </p:nvSpPr>
          <p:spPr>
            <a:xfrm flipV="1">
              <a:off x="5913412" y="1677575"/>
              <a:ext cx="1568129" cy="550808"/>
            </a:xfrm>
            <a:custGeom>
              <a:avLst/>
              <a:gdLst>
                <a:gd name="connsiteX0" fmla="*/ 0 w 1225550"/>
                <a:gd name="connsiteY0" fmla="*/ 0 h 39676"/>
                <a:gd name="connsiteX1" fmla="*/ 88900 w 1225550"/>
                <a:gd name="connsiteY1" fmla="*/ 6350 h 39676"/>
                <a:gd name="connsiteX2" fmla="*/ 107950 w 1225550"/>
                <a:gd name="connsiteY2" fmla="*/ 12700 h 39676"/>
                <a:gd name="connsiteX3" fmla="*/ 127000 w 1225550"/>
                <a:gd name="connsiteY3" fmla="*/ 25400 h 39676"/>
                <a:gd name="connsiteX4" fmla="*/ 304800 w 1225550"/>
                <a:gd name="connsiteY4" fmla="*/ 38100 h 39676"/>
                <a:gd name="connsiteX5" fmla="*/ 1225550 w 1225550"/>
                <a:gd name="connsiteY5" fmla="*/ 38100 h 39676"/>
                <a:gd name="connsiteX0" fmla="*/ 143434 w 1142880"/>
                <a:gd name="connsiteY0" fmla="*/ 0 h 45771"/>
                <a:gd name="connsiteX1" fmla="*/ 6230 w 1142880"/>
                <a:gd name="connsiteY1" fmla="*/ 12445 h 45771"/>
                <a:gd name="connsiteX2" fmla="*/ 25280 w 1142880"/>
                <a:gd name="connsiteY2" fmla="*/ 18795 h 45771"/>
                <a:gd name="connsiteX3" fmla="*/ 44330 w 1142880"/>
                <a:gd name="connsiteY3" fmla="*/ 31495 h 45771"/>
                <a:gd name="connsiteX4" fmla="*/ 222130 w 1142880"/>
                <a:gd name="connsiteY4" fmla="*/ 44195 h 45771"/>
                <a:gd name="connsiteX5" fmla="*/ 1142880 w 1142880"/>
                <a:gd name="connsiteY5" fmla="*/ 44195 h 45771"/>
                <a:gd name="connsiteX0" fmla="*/ 143280 w 1142726"/>
                <a:gd name="connsiteY0" fmla="*/ 0 h 45771"/>
                <a:gd name="connsiteX1" fmla="*/ 6076 w 1142726"/>
                <a:gd name="connsiteY1" fmla="*/ 12445 h 45771"/>
                <a:gd name="connsiteX2" fmla="*/ 44176 w 1142726"/>
                <a:gd name="connsiteY2" fmla="*/ 31495 h 45771"/>
                <a:gd name="connsiteX3" fmla="*/ 221976 w 1142726"/>
                <a:gd name="connsiteY3" fmla="*/ 44195 h 45771"/>
                <a:gd name="connsiteX4" fmla="*/ 1142726 w 1142726"/>
                <a:gd name="connsiteY4" fmla="*/ 44195 h 45771"/>
                <a:gd name="connsiteX0" fmla="*/ 143280 w 910068"/>
                <a:gd name="connsiteY0" fmla="*/ 0 h 45323"/>
                <a:gd name="connsiteX1" fmla="*/ 6076 w 910068"/>
                <a:gd name="connsiteY1" fmla="*/ 12445 h 45323"/>
                <a:gd name="connsiteX2" fmla="*/ 44176 w 910068"/>
                <a:gd name="connsiteY2" fmla="*/ 31495 h 45323"/>
                <a:gd name="connsiteX3" fmla="*/ 221976 w 910068"/>
                <a:gd name="connsiteY3" fmla="*/ 44195 h 45323"/>
                <a:gd name="connsiteX4" fmla="*/ 910068 w 910068"/>
                <a:gd name="connsiteY4" fmla="*/ 2110 h 45323"/>
                <a:gd name="connsiteX0" fmla="*/ 143280 w 1004951"/>
                <a:gd name="connsiteY0" fmla="*/ 0 h 45323"/>
                <a:gd name="connsiteX1" fmla="*/ 6076 w 1004951"/>
                <a:gd name="connsiteY1" fmla="*/ 12445 h 45323"/>
                <a:gd name="connsiteX2" fmla="*/ 44176 w 1004951"/>
                <a:gd name="connsiteY2" fmla="*/ 31495 h 45323"/>
                <a:gd name="connsiteX3" fmla="*/ 221976 w 1004951"/>
                <a:gd name="connsiteY3" fmla="*/ 44195 h 45323"/>
                <a:gd name="connsiteX4" fmla="*/ 910068 w 1004951"/>
                <a:gd name="connsiteY4" fmla="*/ 2110 h 45323"/>
                <a:gd name="connsiteX0" fmla="*/ 157921 w 1053072"/>
                <a:gd name="connsiteY0" fmla="*/ 0 h 44778"/>
                <a:gd name="connsiteX1" fmla="*/ 20717 w 1053072"/>
                <a:gd name="connsiteY1" fmla="*/ 12445 h 44778"/>
                <a:gd name="connsiteX2" fmla="*/ 58817 w 1053072"/>
                <a:gd name="connsiteY2" fmla="*/ 31495 h 44778"/>
                <a:gd name="connsiteX3" fmla="*/ 557750 w 1053072"/>
                <a:gd name="connsiteY3" fmla="*/ 43615 h 44778"/>
                <a:gd name="connsiteX4" fmla="*/ 924709 w 1053072"/>
                <a:gd name="connsiteY4" fmla="*/ 2110 h 44778"/>
                <a:gd name="connsiteX0" fmla="*/ 157921 w 1058229"/>
                <a:gd name="connsiteY0" fmla="*/ 0 h 43683"/>
                <a:gd name="connsiteX1" fmla="*/ 20717 w 1058229"/>
                <a:gd name="connsiteY1" fmla="*/ 12445 h 43683"/>
                <a:gd name="connsiteX2" fmla="*/ 58817 w 1058229"/>
                <a:gd name="connsiteY2" fmla="*/ 31495 h 43683"/>
                <a:gd name="connsiteX3" fmla="*/ 557750 w 1058229"/>
                <a:gd name="connsiteY3" fmla="*/ 43615 h 43683"/>
                <a:gd name="connsiteX4" fmla="*/ 924709 w 1058229"/>
                <a:gd name="connsiteY4" fmla="*/ 2110 h 43683"/>
                <a:gd name="connsiteX0" fmla="*/ 140499 w 1034686"/>
                <a:gd name="connsiteY0" fmla="*/ 0 h 45278"/>
                <a:gd name="connsiteX1" fmla="*/ 3295 w 1034686"/>
                <a:gd name="connsiteY1" fmla="*/ 12445 h 45278"/>
                <a:gd name="connsiteX2" fmla="*/ 87271 w 1034686"/>
                <a:gd name="connsiteY2" fmla="*/ 34688 h 45278"/>
                <a:gd name="connsiteX3" fmla="*/ 540328 w 1034686"/>
                <a:gd name="connsiteY3" fmla="*/ 43615 h 45278"/>
                <a:gd name="connsiteX4" fmla="*/ 907287 w 1034686"/>
                <a:gd name="connsiteY4" fmla="*/ 2110 h 45278"/>
                <a:gd name="connsiteX0" fmla="*/ 149226 w 1045187"/>
                <a:gd name="connsiteY0" fmla="*/ 0 h 43697"/>
                <a:gd name="connsiteX1" fmla="*/ 12022 w 1045187"/>
                <a:gd name="connsiteY1" fmla="*/ 12445 h 43697"/>
                <a:gd name="connsiteX2" fmla="*/ 549055 w 1045187"/>
                <a:gd name="connsiteY2" fmla="*/ 43615 h 43697"/>
                <a:gd name="connsiteX3" fmla="*/ 916014 w 1045187"/>
                <a:gd name="connsiteY3" fmla="*/ 2110 h 43697"/>
                <a:gd name="connsiteX0" fmla="*/ 168087 w 1064469"/>
                <a:gd name="connsiteY0" fmla="*/ 0 h 44215"/>
                <a:gd name="connsiteX1" fmla="*/ 11222 w 1064469"/>
                <a:gd name="connsiteY1" fmla="*/ 24926 h 44215"/>
                <a:gd name="connsiteX2" fmla="*/ 567916 w 1064469"/>
                <a:gd name="connsiteY2" fmla="*/ 43615 h 44215"/>
                <a:gd name="connsiteX3" fmla="*/ 934875 w 1064469"/>
                <a:gd name="connsiteY3" fmla="*/ 2110 h 44215"/>
                <a:gd name="connsiteX0" fmla="*/ 266588 w 1058110"/>
                <a:gd name="connsiteY0" fmla="*/ 2534 h 42082"/>
                <a:gd name="connsiteX1" fmla="*/ 4863 w 1058110"/>
                <a:gd name="connsiteY1" fmla="*/ 22816 h 42082"/>
                <a:gd name="connsiteX2" fmla="*/ 561557 w 1058110"/>
                <a:gd name="connsiteY2" fmla="*/ 41505 h 42082"/>
                <a:gd name="connsiteX3" fmla="*/ 928516 w 1058110"/>
                <a:gd name="connsiteY3" fmla="*/ 0 h 42082"/>
                <a:gd name="connsiteX0" fmla="*/ 279094 w 1070616"/>
                <a:gd name="connsiteY0" fmla="*/ 2534 h 42082"/>
                <a:gd name="connsiteX1" fmla="*/ 17369 w 1070616"/>
                <a:gd name="connsiteY1" fmla="*/ 22816 h 42082"/>
                <a:gd name="connsiteX2" fmla="*/ 574063 w 1070616"/>
                <a:gd name="connsiteY2" fmla="*/ 41505 h 42082"/>
                <a:gd name="connsiteX3" fmla="*/ 941022 w 1070616"/>
                <a:gd name="connsiteY3" fmla="*/ 0 h 42082"/>
                <a:gd name="connsiteX0" fmla="*/ 276670 w 1063251"/>
                <a:gd name="connsiteY0" fmla="*/ 2534 h 35644"/>
                <a:gd name="connsiteX1" fmla="*/ 14945 w 1063251"/>
                <a:gd name="connsiteY1" fmla="*/ 22816 h 35644"/>
                <a:gd name="connsiteX2" fmla="*/ 535593 w 1063251"/>
                <a:gd name="connsiteY2" fmla="*/ 34829 h 35644"/>
                <a:gd name="connsiteX3" fmla="*/ 938598 w 1063251"/>
                <a:gd name="connsiteY3" fmla="*/ 0 h 35644"/>
                <a:gd name="connsiteX0" fmla="*/ 276670 w 1065653"/>
                <a:gd name="connsiteY0" fmla="*/ 2534 h 34857"/>
                <a:gd name="connsiteX1" fmla="*/ 14945 w 1065653"/>
                <a:gd name="connsiteY1" fmla="*/ 22816 h 34857"/>
                <a:gd name="connsiteX2" fmla="*/ 535593 w 1065653"/>
                <a:gd name="connsiteY2" fmla="*/ 34829 h 34857"/>
                <a:gd name="connsiteX3" fmla="*/ 938598 w 1065653"/>
                <a:gd name="connsiteY3" fmla="*/ 0 h 34857"/>
                <a:gd name="connsiteX0" fmla="*/ 276670 w 606547"/>
                <a:gd name="connsiteY0" fmla="*/ 11822 h 45462"/>
                <a:gd name="connsiteX1" fmla="*/ 14945 w 606547"/>
                <a:gd name="connsiteY1" fmla="*/ 32104 h 45462"/>
                <a:gd name="connsiteX2" fmla="*/ 535593 w 606547"/>
                <a:gd name="connsiteY2" fmla="*/ 44117 h 45462"/>
                <a:gd name="connsiteX3" fmla="*/ 342208 w 606547"/>
                <a:gd name="connsiteY3" fmla="*/ 0 h 45462"/>
                <a:gd name="connsiteX0" fmla="*/ 276670 w 921124"/>
                <a:gd name="connsiteY0" fmla="*/ 11822 h 45462"/>
                <a:gd name="connsiteX1" fmla="*/ 14945 w 921124"/>
                <a:gd name="connsiteY1" fmla="*/ 32104 h 45462"/>
                <a:gd name="connsiteX2" fmla="*/ 535593 w 921124"/>
                <a:gd name="connsiteY2" fmla="*/ 44117 h 45462"/>
                <a:gd name="connsiteX3" fmla="*/ 342208 w 921124"/>
                <a:gd name="connsiteY3" fmla="*/ 0 h 45462"/>
                <a:gd name="connsiteX0" fmla="*/ 276670 w 811465"/>
                <a:gd name="connsiteY0" fmla="*/ 11822 h 44121"/>
                <a:gd name="connsiteX1" fmla="*/ 14945 w 811465"/>
                <a:gd name="connsiteY1" fmla="*/ 32104 h 44121"/>
                <a:gd name="connsiteX2" fmla="*/ 535593 w 811465"/>
                <a:gd name="connsiteY2" fmla="*/ 44117 h 44121"/>
                <a:gd name="connsiteX3" fmla="*/ 807522 w 811465"/>
                <a:gd name="connsiteY3" fmla="*/ 33010 h 44121"/>
                <a:gd name="connsiteX4" fmla="*/ 342208 w 811465"/>
                <a:gd name="connsiteY4" fmla="*/ 0 h 44121"/>
                <a:gd name="connsiteX0" fmla="*/ 276670 w 1029127"/>
                <a:gd name="connsiteY0" fmla="*/ 11822 h 44200"/>
                <a:gd name="connsiteX1" fmla="*/ 14945 w 1029127"/>
                <a:gd name="connsiteY1" fmla="*/ 32104 h 44200"/>
                <a:gd name="connsiteX2" fmla="*/ 535593 w 1029127"/>
                <a:gd name="connsiteY2" fmla="*/ 44117 h 44200"/>
                <a:gd name="connsiteX3" fmla="*/ 1027072 w 1029127"/>
                <a:gd name="connsiteY3" fmla="*/ 26334 h 44200"/>
                <a:gd name="connsiteX4" fmla="*/ 342208 w 1029127"/>
                <a:gd name="connsiteY4" fmla="*/ 0 h 44200"/>
                <a:gd name="connsiteX0" fmla="*/ 276670 w 1029127"/>
                <a:gd name="connsiteY0" fmla="*/ 11822 h 44200"/>
                <a:gd name="connsiteX1" fmla="*/ 14945 w 1029127"/>
                <a:gd name="connsiteY1" fmla="*/ 32104 h 44200"/>
                <a:gd name="connsiteX2" fmla="*/ 535593 w 1029127"/>
                <a:gd name="connsiteY2" fmla="*/ 44117 h 44200"/>
                <a:gd name="connsiteX3" fmla="*/ 1027072 w 1029127"/>
                <a:gd name="connsiteY3" fmla="*/ 26334 h 44200"/>
                <a:gd name="connsiteX4" fmla="*/ 342208 w 1029127"/>
                <a:gd name="connsiteY4" fmla="*/ 0 h 44200"/>
                <a:gd name="connsiteX0" fmla="*/ 276670 w 814689"/>
                <a:gd name="connsiteY0" fmla="*/ 11822 h 44139"/>
                <a:gd name="connsiteX1" fmla="*/ 14945 w 814689"/>
                <a:gd name="connsiteY1" fmla="*/ 32104 h 44139"/>
                <a:gd name="connsiteX2" fmla="*/ 535593 w 814689"/>
                <a:gd name="connsiteY2" fmla="*/ 44117 h 44139"/>
                <a:gd name="connsiteX3" fmla="*/ 810799 w 814689"/>
                <a:gd name="connsiteY3" fmla="*/ 29236 h 44139"/>
                <a:gd name="connsiteX4" fmla="*/ 342208 w 814689"/>
                <a:gd name="connsiteY4" fmla="*/ 0 h 44139"/>
                <a:gd name="connsiteX0" fmla="*/ 269642 w 806309"/>
                <a:gd name="connsiteY0" fmla="*/ 11822 h 42404"/>
                <a:gd name="connsiteX1" fmla="*/ 7917 w 806309"/>
                <a:gd name="connsiteY1" fmla="*/ 32104 h 42404"/>
                <a:gd name="connsiteX2" fmla="*/ 420428 w 806309"/>
                <a:gd name="connsiteY2" fmla="*/ 42376 h 42404"/>
                <a:gd name="connsiteX3" fmla="*/ 803771 w 806309"/>
                <a:gd name="connsiteY3" fmla="*/ 29236 h 42404"/>
                <a:gd name="connsiteX4" fmla="*/ 335180 w 806309"/>
                <a:gd name="connsiteY4" fmla="*/ 0 h 42404"/>
                <a:gd name="connsiteX0" fmla="*/ 269642 w 803771"/>
                <a:gd name="connsiteY0" fmla="*/ 11822 h 42404"/>
                <a:gd name="connsiteX1" fmla="*/ 7917 w 803771"/>
                <a:gd name="connsiteY1" fmla="*/ 32104 h 42404"/>
                <a:gd name="connsiteX2" fmla="*/ 420428 w 803771"/>
                <a:gd name="connsiteY2" fmla="*/ 42376 h 42404"/>
                <a:gd name="connsiteX3" fmla="*/ 803771 w 803771"/>
                <a:gd name="connsiteY3" fmla="*/ 29236 h 42404"/>
                <a:gd name="connsiteX4" fmla="*/ 335180 w 803771"/>
                <a:gd name="connsiteY4" fmla="*/ 0 h 42404"/>
                <a:gd name="connsiteX0" fmla="*/ 269642 w 805629"/>
                <a:gd name="connsiteY0" fmla="*/ 11822 h 42404"/>
                <a:gd name="connsiteX1" fmla="*/ 7917 w 805629"/>
                <a:gd name="connsiteY1" fmla="*/ 32104 h 42404"/>
                <a:gd name="connsiteX2" fmla="*/ 420428 w 805629"/>
                <a:gd name="connsiteY2" fmla="*/ 42376 h 42404"/>
                <a:gd name="connsiteX3" fmla="*/ 803771 w 805629"/>
                <a:gd name="connsiteY3" fmla="*/ 29236 h 42404"/>
                <a:gd name="connsiteX4" fmla="*/ 335180 w 805629"/>
                <a:gd name="connsiteY4" fmla="*/ 0 h 42404"/>
                <a:gd name="connsiteX0" fmla="*/ 272612 w 808599"/>
                <a:gd name="connsiteY0" fmla="*/ 11822 h 42376"/>
                <a:gd name="connsiteX1" fmla="*/ 7610 w 808599"/>
                <a:gd name="connsiteY1" fmla="*/ 29782 h 42376"/>
                <a:gd name="connsiteX2" fmla="*/ 423398 w 808599"/>
                <a:gd name="connsiteY2" fmla="*/ 42376 h 42376"/>
                <a:gd name="connsiteX3" fmla="*/ 806741 w 808599"/>
                <a:gd name="connsiteY3" fmla="*/ 29236 h 42376"/>
                <a:gd name="connsiteX4" fmla="*/ 338150 w 808599"/>
                <a:gd name="connsiteY4" fmla="*/ 0 h 42376"/>
                <a:gd name="connsiteX0" fmla="*/ 272614 w 808601"/>
                <a:gd name="connsiteY0" fmla="*/ 11822 h 42377"/>
                <a:gd name="connsiteX1" fmla="*/ 7612 w 808601"/>
                <a:gd name="connsiteY1" fmla="*/ 29782 h 42377"/>
                <a:gd name="connsiteX2" fmla="*/ 423400 w 808601"/>
                <a:gd name="connsiteY2" fmla="*/ 42376 h 42377"/>
                <a:gd name="connsiteX3" fmla="*/ 806743 w 808601"/>
                <a:gd name="connsiteY3" fmla="*/ 29236 h 42377"/>
                <a:gd name="connsiteX4" fmla="*/ 338152 w 808601"/>
                <a:gd name="connsiteY4" fmla="*/ 0 h 42377"/>
                <a:gd name="connsiteX0" fmla="*/ 272614 w 808601"/>
                <a:gd name="connsiteY0" fmla="*/ 11822 h 42377"/>
                <a:gd name="connsiteX1" fmla="*/ 7612 w 808601"/>
                <a:gd name="connsiteY1" fmla="*/ 29782 h 42377"/>
                <a:gd name="connsiteX2" fmla="*/ 423400 w 808601"/>
                <a:gd name="connsiteY2" fmla="*/ 42376 h 42377"/>
                <a:gd name="connsiteX3" fmla="*/ 806743 w 808601"/>
                <a:gd name="connsiteY3" fmla="*/ 29236 h 42377"/>
                <a:gd name="connsiteX4" fmla="*/ 338152 w 808601"/>
                <a:gd name="connsiteY4" fmla="*/ 0 h 42377"/>
                <a:gd name="connsiteX0" fmla="*/ 272614 w 808549"/>
                <a:gd name="connsiteY0" fmla="*/ 7178 h 37733"/>
                <a:gd name="connsiteX1" fmla="*/ 7612 w 808549"/>
                <a:gd name="connsiteY1" fmla="*/ 25138 h 37733"/>
                <a:gd name="connsiteX2" fmla="*/ 423400 w 808549"/>
                <a:gd name="connsiteY2" fmla="*/ 37732 h 37733"/>
                <a:gd name="connsiteX3" fmla="*/ 806743 w 808549"/>
                <a:gd name="connsiteY3" fmla="*/ 24592 h 37733"/>
                <a:gd name="connsiteX4" fmla="*/ 325045 w 808549"/>
                <a:gd name="connsiteY4" fmla="*/ 0 h 37733"/>
                <a:gd name="connsiteX0" fmla="*/ 272614 w 809222"/>
                <a:gd name="connsiteY0" fmla="*/ 7178 h 37733"/>
                <a:gd name="connsiteX1" fmla="*/ 7612 w 809222"/>
                <a:gd name="connsiteY1" fmla="*/ 25138 h 37733"/>
                <a:gd name="connsiteX2" fmla="*/ 423400 w 809222"/>
                <a:gd name="connsiteY2" fmla="*/ 37732 h 37733"/>
                <a:gd name="connsiteX3" fmla="*/ 806743 w 809222"/>
                <a:gd name="connsiteY3" fmla="*/ 24592 h 37733"/>
                <a:gd name="connsiteX4" fmla="*/ 325045 w 809222"/>
                <a:gd name="connsiteY4" fmla="*/ 0 h 37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9222" h="37733">
                  <a:moveTo>
                    <a:pt x="272614" y="7178"/>
                  </a:moveTo>
                  <a:cubicBezTo>
                    <a:pt x="7328" y="7844"/>
                    <a:pt x="-17525" y="20074"/>
                    <a:pt x="7612" y="25138"/>
                  </a:cubicBezTo>
                  <a:cubicBezTo>
                    <a:pt x="45850" y="32842"/>
                    <a:pt x="290212" y="37823"/>
                    <a:pt x="423400" y="37732"/>
                  </a:cubicBezTo>
                  <a:cubicBezTo>
                    <a:pt x="556588" y="37641"/>
                    <a:pt x="773437" y="37169"/>
                    <a:pt x="806743" y="24592"/>
                  </a:cubicBezTo>
                  <a:cubicBezTo>
                    <a:pt x="840050" y="9983"/>
                    <a:pt x="530395" y="2600"/>
                    <a:pt x="325045"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フリーフォーム 61"/>
            <p:cNvSpPr/>
            <p:nvPr/>
          </p:nvSpPr>
          <p:spPr>
            <a:xfrm flipV="1">
              <a:off x="7538523" y="1739512"/>
              <a:ext cx="1114913" cy="404909"/>
            </a:xfrm>
            <a:custGeom>
              <a:avLst/>
              <a:gdLst>
                <a:gd name="connsiteX0" fmla="*/ 0 w 1225550"/>
                <a:gd name="connsiteY0" fmla="*/ 0 h 39676"/>
                <a:gd name="connsiteX1" fmla="*/ 88900 w 1225550"/>
                <a:gd name="connsiteY1" fmla="*/ 6350 h 39676"/>
                <a:gd name="connsiteX2" fmla="*/ 107950 w 1225550"/>
                <a:gd name="connsiteY2" fmla="*/ 12700 h 39676"/>
                <a:gd name="connsiteX3" fmla="*/ 127000 w 1225550"/>
                <a:gd name="connsiteY3" fmla="*/ 25400 h 39676"/>
                <a:gd name="connsiteX4" fmla="*/ 304800 w 1225550"/>
                <a:gd name="connsiteY4" fmla="*/ 38100 h 39676"/>
                <a:gd name="connsiteX5" fmla="*/ 1225550 w 1225550"/>
                <a:gd name="connsiteY5" fmla="*/ 38100 h 39676"/>
                <a:gd name="connsiteX0" fmla="*/ 143434 w 1142880"/>
                <a:gd name="connsiteY0" fmla="*/ 0 h 45771"/>
                <a:gd name="connsiteX1" fmla="*/ 6230 w 1142880"/>
                <a:gd name="connsiteY1" fmla="*/ 12445 h 45771"/>
                <a:gd name="connsiteX2" fmla="*/ 25280 w 1142880"/>
                <a:gd name="connsiteY2" fmla="*/ 18795 h 45771"/>
                <a:gd name="connsiteX3" fmla="*/ 44330 w 1142880"/>
                <a:gd name="connsiteY3" fmla="*/ 31495 h 45771"/>
                <a:gd name="connsiteX4" fmla="*/ 222130 w 1142880"/>
                <a:gd name="connsiteY4" fmla="*/ 44195 h 45771"/>
                <a:gd name="connsiteX5" fmla="*/ 1142880 w 1142880"/>
                <a:gd name="connsiteY5" fmla="*/ 44195 h 45771"/>
                <a:gd name="connsiteX0" fmla="*/ 143280 w 1142726"/>
                <a:gd name="connsiteY0" fmla="*/ 0 h 45771"/>
                <a:gd name="connsiteX1" fmla="*/ 6076 w 1142726"/>
                <a:gd name="connsiteY1" fmla="*/ 12445 h 45771"/>
                <a:gd name="connsiteX2" fmla="*/ 44176 w 1142726"/>
                <a:gd name="connsiteY2" fmla="*/ 31495 h 45771"/>
                <a:gd name="connsiteX3" fmla="*/ 221976 w 1142726"/>
                <a:gd name="connsiteY3" fmla="*/ 44195 h 45771"/>
                <a:gd name="connsiteX4" fmla="*/ 1142726 w 1142726"/>
                <a:gd name="connsiteY4" fmla="*/ 44195 h 45771"/>
                <a:gd name="connsiteX0" fmla="*/ 143280 w 910068"/>
                <a:gd name="connsiteY0" fmla="*/ 0 h 45323"/>
                <a:gd name="connsiteX1" fmla="*/ 6076 w 910068"/>
                <a:gd name="connsiteY1" fmla="*/ 12445 h 45323"/>
                <a:gd name="connsiteX2" fmla="*/ 44176 w 910068"/>
                <a:gd name="connsiteY2" fmla="*/ 31495 h 45323"/>
                <a:gd name="connsiteX3" fmla="*/ 221976 w 910068"/>
                <a:gd name="connsiteY3" fmla="*/ 44195 h 45323"/>
                <a:gd name="connsiteX4" fmla="*/ 910068 w 910068"/>
                <a:gd name="connsiteY4" fmla="*/ 2110 h 45323"/>
                <a:gd name="connsiteX0" fmla="*/ 143280 w 1004951"/>
                <a:gd name="connsiteY0" fmla="*/ 0 h 45323"/>
                <a:gd name="connsiteX1" fmla="*/ 6076 w 1004951"/>
                <a:gd name="connsiteY1" fmla="*/ 12445 h 45323"/>
                <a:gd name="connsiteX2" fmla="*/ 44176 w 1004951"/>
                <a:gd name="connsiteY2" fmla="*/ 31495 h 45323"/>
                <a:gd name="connsiteX3" fmla="*/ 221976 w 1004951"/>
                <a:gd name="connsiteY3" fmla="*/ 44195 h 45323"/>
                <a:gd name="connsiteX4" fmla="*/ 910068 w 1004951"/>
                <a:gd name="connsiteY4" fmla="*/ 2110 h 45323"/>
                <a:gd name="connsiteX0" fmla="*/ 157921 w 1053072"/>
                <a:gd name="connsiteY0" fmla="*/ 0 h 44778"/>
                <a:gd name="connsiteX1" fmla="*/ 20717 w 1053072"/>
                <a:gd name="connsiteY1" fmla="*/ 12445 h 44778"/>
                <a:gd name="connsiteX2" fmla="*/ 58817 w 1053072"/>
                <a:gd name="connsiteY2" fmla="*/ 31495 h 44778"/>
                <a:gd name="connsiteX3" fmla="*/ 557750 w 1053072"/>
                <a:gd name="connsiteY3" fmla="*/ 43615 h 44778"/>
                <a:gd name="connsiteX4" fmla="*/ 924709 w 1053072"/>
                <a:gd name="connsiteY4" fmla="*/ 2110 h 44778"/>
                <a:gd name="connsiteX0" fmla="*/ 157921 w 1058229"/>
                <a:gd name="connsiteY0" fmla="*/ 0 h 43683"/>
                <a:gd name="connsiteX1" fmla="*/ 20717 w 1058229"/>
                <a:gd name="connsiteY1" fmla="*/ 12445 h 43683"/>
                <a:gd name="connsiteX2" fmla="*/ 58817 w 1058229"/>
                <a:gd name="connsiteY2" fmla="*/ 31495 h 43683"/>
                <a:gd name="connsiteX3" fmla="*/ 557750 w 1058229"/>
                <a:gd name="connsiteY3" fmla="*/ 43615 h 43683"/>
                <a:gd name="connsiteX4" fmla="*/ 924709 w 1058229"/>
                <a:gd name="connsiteY4" fmla="*/ 2110 h 43683"/>
                <a:gd name="connsiteX0" fmla="*/ 140499 w 1034686"/>
                <a:gd name="connsiteY0" fmla="*/ 0 h 45278"/>
                <a:gd name="connsiteX1" fmla="*/ 3295 w 1034686"/>
                <a:gd name="connsiteY1" fmla="*/ 12445 h 45278"/>
                <a:gd name="connsiteX2" fmla="*/ 87271 w 1034686"/>
                <a:gd name="connsiteY2" fmla="*/ 34688 h 45278"/>
                <a:gd name="connsiteX3" fmla="*/ 540328 w 1034686"/>
                <a:gd name="connsiteY3" fmla="*/ 43615 h 45278"/>
                <a:gd name="connsiteX4" fmla="*/ 907287 w 1034686"/>
                <a:gd name="connsiteY4" fmla="*/ 2110 h 45278"/>
                <a:gd name="connsiteX0" fmla="*/ 149226 w 1045187"/>
                <a:gd name="connsiteY0" fmla="*/ 0 h 43697"/>
                <a:gd name="connsiteX1" fmla="*/ 12022 w 1045187"/>
                <a:gd name="connsiteY1" fmla="*/ 12445 h 43697"/>
                <a:gd name="connsiteX2" fmla="*/ 549055 w 1045187"/>
                <a:gd name="connsiteY2" fmla="*/ 43615 h 43697"/>
                <a:gd name="connsiteX3" fmla="*/ 916014 w 1045187"/>
                <a:gd name="connsiteY3" fmla="*/ 2110 h 43697"/>
                <a:gd name="connsiteX0" fmla="*/ 168087 w 1064469"/>
                <a:gd name="connsiteY0" fmla="*/ 0 h 44215"/>
                <a:gd name="connsiteX1" fmla="*/ 11222 w 1064469"/>
                <a:gd name="connsiteY1" fmla="*/ 24926 h 44215"/>
                <a:gd name="connsiteX2" fmla="*/ 567916 w 1064469"/>
                <a:gd name="connsiteY2" fmla="*/ 43615 h 44215"/>
                <a:gd name="connsiteX3" fmla="*/ 934875 w 1064469"/>
                <a:gd name="connsiteY3" fmla="*/ 2110 h 44215"/>
                <a:gd name="connsiteX0" fmla="*/ 266588 w 1058110"/>
                <a:gd name="connsiteY0" fmla="*/ 2534 h 42082"/>
                <a:gd name="connsiteX1" fmla="*/ 4863 w 1058110"/>
                <a:gd name="connsiteY1" fmla="*/ 22816 h 42082"/>
                <a:gd name="connsiteX2" fmla="*/ 561557 w 1058110"/>
                <a:gd name="connsiteY2" fmla="*/ 41505 h 42082"/>
                <a:gd name="connsiteX3" fmla="*/ 928516 w 1058110"/>
                <a:gd name="connsiteY3" fmla="*/ 0 h 42082"/>
                <a:gd name="connsiteX0" fmla="*/ 279094 w 1070616"/>
                <a:gd name="connsiteY0" fmla="*/ 2534 h 42082"/>
                <a:gd name="connsiteX1" fmla="*/ 17369 w 1070616"/>
                <a:gd name="connsiteY1" fmla="*/ 22816 h 42082"/>
                <a:gd name="connsiteX2" fmla="*/ 574063 w 1070616"/>
                <a:gd name="connsiteY2" fmla="*/ 41505 h 42082"/>
                <a:gd name="connsiteX3" fmla="*/ 941022 w 1070616"/>
                <a:gd name="connsiteY3" fmla="*/ 0 h 42082"/>
                <a:gd name="connsiteX0" fmla="*/ 276670 w 1063251"/>
                <a:gd name="connsiteY0" fmla="*/ 2534 h 35644"/>
                <a:gd name="connsiteX1" fmla="*/ 14945 w 1063251"/>
                <a:gd name="connsiteY1" fmla="*/ 22816 h 35644"/>
                <a:gd name="connsiteX2" fmla="*/ 535593 w 1063251"/>
                <a:gd name="connsiteY2" fmla="*/ 34829 h 35644"/>
                <a:gd name="connsiteX3" fmla="*/ 938598 w 1063251"/>
                <a:gd name="connsiteY3" fmla="*/ 0 h 35644"/>
                <a:gd name="connsiteX0" fmla="*/ 276670 w 1065653"/>
                <a:gd name="connsiteY0" fmla="*/ 2534 h 34857"/>
                <a:gd name="connsiteX1" fmla="*/ 14945 w 1065653"/>
                <a:gd name="connsiteY1" fmla="*/ 22816 h 34857"/>
                <a:gd name="connsiteX2" fmla="*/ 535593 w 1065653"/>
                <a:gd name="connsiteY2" fmla="*/ 34829 h 34857"/>
                <a:gd name="connsiteX3" fmla="*/ 938598 w 1065653"/>
                <a:gd name="connsiteY3" fmla="*/ 0 h 34857"/>
                <a:gd name="connsiteX0" fmla="*/ 276670 w 606547"/>
                <a:gd name="connsiteY0" fmla="*/ 11822 h 45462"/>
                <a:gd name="connsiteX1" fmla="*/ 14945 w 606547"/>
                <a:gd name="connsiteY1" fmla="*/ 32104 h 45462"/>
                <a:gd name="connsiteX2" fmla="*/ 535593 w 606547"/>
                <a:gd name="connsiteY2" fmla="*/ 44117 h 45462"/>
                <a:gd name="connsiteX3" fmla="*/ 342208 w 606547"/>
                <a:gd name="connsiteY3" fmla="*/ 0 h 45462"/>
                <a:gd name="connsiteX0" fmla="*/ 276670 w 921124"/>
                <a:gd name="connsiteY0" fmla="*/ 11822 h 45462"/>
                <a:gd name="connsiteX1" fmla="*/ 14945 w 921124"/>
                <a:gd name="connsiteY1" fmla="*/ 32104 h 45462"/>
                <a:gd name="connsiteX2" fmla="*/ 535593 w 921124"/>
                <a:gd name="connsiteY2" fmla="*/ 44117 h 45462"/>
                <a:gd name="connsiteX3" fmla="*/ 342208 w 921124"/>
                <a:gd name="connsiteY3" fmla="*/ 0 h 45462"/>
                <a:gd name="connsiteX0" fmla="*/ 276670 w 811465"/>
                <a:gd name="connsiteY0" fmla="*/ 11822 h 44121"/>
                <a:gd name="connsiteX1" fmla="*/ 14945 w 811465"/>
                <a:gd name="connsiteY1" fmla="*/ 32104 h 44121"/>
                <a:gd name="connsiteX2" fmla="*/ 535593 w 811465"/>
                <a:gd name="connsiteY2" fmla="*/ 44117 h 44121"/>
                <a:gd name="connsiteX3" fmla="*/ 807522 w 811465"/>
                <a:gd name="connsiteY3" fmla="*/ 33010 h 44121"/>
                <a:gd name="connsiteX4" fmla="*/ 342208 w 811465"/>
                <a:gd name="connsiteY4" fmla="*/ 0 h 44121"/>
                <a:gd name="connsiteX0" fmla="*/ 276670 w 1029127"/>
                <a:gd name="connsiteY0" fmla="*/ 11822 h 44200"/>
                <a:gd name="connsiteX1" fmla="*/ 14945 w 1029127"/>
                <a:gd name="connsiteY1" fmla="*/ 32104 h 44200"/>
                <a:gd name="connsiteX2" fmla="*/ 535593 w 1029127"/>
                <a:gd name="connsiteY2" fmla="*/ 44117 h 44200"/>
                <a:gd name="connsiteX3" fmla="*/ 1027072 w 1029127"/>
                <a:gd name="connsiteY3" fmla="*/ 26334 h 44200"/>
                <a:gd name="connsiteX4" fmla="*/ 342208 w 1029127"/>
                <a:gd name="connsiteY4" fmla="*/ 0 h 44200"/>
                <a:gd name="connsiteX0" fmla="*/ 276670 w 1029127"/>
                <a:gd name="connsiteY0" fmla="*/ 11822 h 44200"/>
                <a:gd name="connsiteX1" fmla="*/ 14945 w 1029127"/>
                <a:gd name="connsiteY1" fmla="*/ 32104 h 44200"/>
                <a:gd name="connsiteX2" fmla="*/ 535593 w 1029127"/>
                <a:gd name="connsiteY2" fmla="*/ 44117 h 44200"/>
                <a:gd name="connsiteX3" fmla="*/ 1027072 w 1029127"/>
                <a:gd name="connsiteY3" fmla="*/ 26334 h 44200"/>
                <a:gd name="connsiteX4" fmla="*/ 342208 w 1029127"/>
                <a:gd name="connsiteY4" fmla="*/ 0 h 44200"/>
                <a:gd name="connsiteX0" fmla="*/ 276670 w 814689"/>
                <a:gd name="connsiteY0" fmla="*/ 11822 h 44139"/>
                <a:gd name="connsiteX1" fmla="*/ 14945 w 814689"/>
                <a:gd name="connsiteY1" fmla="*/ 32104 h 44139"/>
                <a:gd name="connsiteX2" fmla="*/ 535593 w 814689"/>
                <a:gd name="connsiteY2" fmla="*/ 44117 h 44139"/>
                <a:gd name="connsiteX3" fmla="*/ 810799 w 814689"/>
                <a:gd name="connsiteY3" fmla="*/ 29236 h 44139"/>
                <a:gd name="connsiteX4" fmla="*/ 342208 w 814689"/>
                <a:gd name="connsiteY4" fmla="*/ 0 h 44139"/>
                <a:gd name="connsiteX0" fmla="*/ 269642 w 806309"/>
                <a:gd name="connsiteY0" fmla="*/ 11822 h 42404"/>
                <a:gd name="connsiteX1" fmla="*/ 7917 w 806309"/>
                <a:gd name="connsiteY1" fmla="*/ 32104 h 42404"/>
                <a:gd name="connsiteX2" fmla="*/ 420428 w 806309"/>
                <a:gd name="connsiteY2" fmla="*/ 42376 h 42404"/>
                <a:gd name="connsiteX3" fmla="*/ 803771 w 806309"/>
                <a:gd name="connsiteY3" fmla="*/ 29236 h 42404"/>
                <a:gd name="connsiteX4" fmla="*/ 335180 w 806309"/>
                <a:gd name="connsiteY4" fmla="*/ 0 h 42404"/>
                <a:gd name="connsiteX0" fmla="*/ 269642 w 803771"/>
                <a:gd name="connsiteY0" fmla="*/ 11822 h 42404"/>
                <a:gd name="connsiteX1" fmla="*/ 7917 w 803771"/>
                <a:gd name="connsiteY1" fmla="*/ 32104 h 42404"/>
                <a:gd name="connsiteX2" fmla="*/ 420428 w 803771"/>
                <a:gd name="connsiteY2" fmla="*/ 42376 h 42404"/>
                <a:gd name="connsiteX3" fmla="*/ 803771 w 803771"/>
                <a:gd name="connsiteY3" fmla="*/ 29236 h 42404"/>
                <a:gd name="connsiteX4" fmla="*/ 335180 w 803771"/>
                <a:gd name="connsiteY4" fmla="*/ 0 h 42404"/>
                <a:gd name="connsiteX0" fmla="*/ 269642 w 805629"/>
                <a:gd name="connsiteY0" fmla="*/ 11822 h 42404"/>
                <a:gd name="connsiteX1" fmla="*/ 7917 w 805629"/>
                <a:gd name="connsiteY1" fmla="*/ 32104 h 42404"/>
                <a:gd name="connsiteX2" fmla="*/ 420428 w 805629"/>
                <a:gd name="connsiteY2" fmla="*/ 42376 h 42404"/>
                <a:gd name="connsiteX3" fmla="*/ 803771 w 805629"/>
                <a:gd name="connsiteY3" fmla="*/ 29236 h 42404"/>
                <a:gd name="connsiteX4" fmla="*/ 335180 w 805629"/>
                <a:gd name="connsiteY4" fmla="*/ 0 h 42404"/>
                <a:gd name="connsiteX0" fmla="*/ 272612 w 808599"/>
                <a:gd name="connsiteY0" fmla="*/ 11822 h 42376"/>
                <a:gd name="connsiteX1" fmla="*/ 7610 w 808599"/>
                <a:gd name="connsiteY1" fmla="*/ 29782 h 42376"/>
                <a:gd name="connsiteX2" fmla="*/ 423398 w 808599"/>
                <a:gd name="connsiteY2" fmla="*/ 42376 h 42376"/>
                <a:gd name="connsiteX3" fmla="*/ 806741 w 808599"/>
                <a:gd name="connsiteY3" fmla="*/ 29236 h 42376"/>
                <a:gd name="connsiteX4" fmla="*/ 338150 w 808599"/>
                <a:gd name="connsiteY4" fmla="*/ 0 h 42376"/>
                <a:gd name="connsiteX0" fmla="*/ 272614 w 808601"/>
                <a:gd name="connsiteY0" fmla="*/ 11822 h 42377"/>
                <a:gd name="connsiteX1" fmla="*/ 7612 w 808601"/>
                <a:gd name="connsiteY1" fmla="*/ 29782 h 42377"/>
                <a:gd name="connsiteX2" fmla="*/ 423400 w 808601"/>
                <a:gd name="connsiteY2" fmla="*/ 42376 h 42377"/>
                <a:gd name="connsiteX3" fmla="*/ 806743 w 808601"/>
                <a:gd name="connsiteY3" fmla="*/ 29236 h 42377"/>
                <a:gd name="connsiteX4" fmla="*/ 338152 w 808601"/>
                <a:gd name="connsiteY4" fmla="*/ 0 h 42377"/>
                <a:gd name="connsiteX0" fmla="*/ 272614 w 808601"/>
                <a:gd name="connsiteY0" fmla="*/ 11822 h 42377"/>
                <a:gd name="connsiteX1" fmla="*/ 7612 w 808601"/>
                <a:gd name="connsiteY1" fmla="*/ 29782 h 42377"/>
                <a:gd name="connsiteX2" fmla="*/ 423400 w 808601"/>
                <a:gd name="connsiteY2" fmla="*/ 42376 h 42377"/>
                <a:gd name="connsiteX3" fmla="*/ 806743 w 808601"/>
                <a:gd name="connsiteY3" fmla="*/ 29236 h 42377"/>
                <a:gd name="connsiteX4" fmla="*/ 338152 w 808601"/>
                <a:gd name="connsiteY4" fmla="*/ 0 h 42377"/>
                <a:gd name="connsiteX0" fmla="*/ 272614 w 808549"/>
                <a:gd name="connsiteY0" fmla="*/ 7178 h 37733"/>
                <a:gd name="connsiteX1" fmla="*/ 7612 w 808549"/>
                <a:gd name="connsiteY1" fmla="*/ 25138 h 37733"/>
                <a:gd name="connsiteX2" fmla="*/ 423400 w 808549"/>
                <a:gd name="connsiteY2" fmla="*/ 37732 h 37733"/>
                <a:gd name="connsiteX3" fmla="*/ 806743 w 808549"/>
                <a:gd name="connsiteY3" fmla="*/ 24592 h 37733"/>
                <a:gd name="connsiteX4" fmla="*/ 325045 w 808549"/>
                <a:gd name="connsiteY4" fmla="*/ 0 h 37733"/>
                <a:gd name="connsiteX0" fmla="*/ 272614 w 809222"/>
                <a:gd name="connsiteY0" fmla="*/ 7178 h 37733"/>
                <a:gd name="connsiteX1" fmla="*/ 7612 w 809222"/>
                <a:gd name="connsiteY1" fmla="*/ 25138 h 37733"/>
                <a:gd name="connsiteX2" fmla="*/ 423400 w 809222"/>
                <a:gd name="connsiteY2" fmla="*/ 37732 h 37733"/>
                <a:gd name="connsiteX3" fmla="*/ 806743 w 809222"/>
                <a:gd name="connsiteY3" fmla="*/ 24592 h 37733"/>
                <a:gd name="connsiteX4" fmla="*/ 325045 w 809222"/>
                <a:gd name="connsiteY4" fmla="*/ 0 h 37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9222" h="37733">
                  <a:moveTo>
                    <a:pt x="272614" y="7178"/>
                  </a:moveTo>
                  <a:cubicBezTo>
                    <a:pt x="7328" y="7844"/>
                    <a:pt x="-17525" y="20074"/>
                    <a:pt x="7612" y="25138"/>
                  </a:cubicBezTo>
                  <a:cubicBezTo>
                    <a:pt x="45850" y="32842"/>
                    <a:pt x="290212" y="37823"/>
                    <a:pt x="423400" y="37732"/>
                  </a:cubicBezTo>
                  <a:cubicBezTo>
                    <a:pt x="556588" y="37641"/>
                    <a:pt x="773437" y="37169"/>
                    <a:pt x="806743" y="24592"/>
                  </a:cubicBezTo>
                  <a:cubicBezTo>
                    <a:pt x="840050" y="9983"/>
                    <a:pt x="530395" y="2600"/>
                    <a:pt x="325045"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リーフォーム 62"/>
            <p:cNvSpPr/>
            <p:nvPr/>
          </p:nvSpPr>
          <p:spPr>
            <a:xfrm flipV="1">
              <a:off x="7935516" y="1336136"/>
              <a:ext cx="830113" cy="286496"/>
            </a:xfrm>
            <a:custGeom>
              <a:avLst/>
              <a:gdLst>
                <a:gd name="connsiteX0" fmla="*/ 0 w 1225550"/>
                <a:gd name="connsiteY0" fmla="*/ 0 h 39676"/>
                <a:gd name="connsiteX1" fmla="*/ 88900 w 1225550"/>
                <a:gd name="connsiteY1" fmla="*/ 6350 h 39676"/>
                <a:gd name="connsiteX2" fmla="*/ 107950 w 1225550"/>
                <a:gd name="connsiteY2" fmla="*/ 12700 h 39676"/>
                <a:gd name="connsiteX3" fmla="*/ 127000 w 1225550"/>
                <a:gd name="connsiteY3" fmla="*/ 25400 h 39676"/>
                <a:gd name="connsiteX4" fmla="*/ 304800 w 1225550"/>
                <a:gd name="connsiteY4" fmla="*/ 38100 h 39676"/>
                <a:gd name="connsiteX5" fmla="*/ 1225550 w 1225550"/>
                <a:gd name="connsiteY5" fmla="*/ 38100 h 39676"/>
                <a:gd name="connsiteX0" fmla="*/ 143434 w 1142880"/>
                <a:gd name="connsiteY0" fmla="*/ 0 h 45771"/>
                <a:gd name="connsiteX1" fmla="*/ 6230 w 1142880"/>
                <a:gd name="connsiteY1" fmla="*/ 12445 h 45771"/>
                <a:gd name="connsiteX2" fmla="*/ 25280 w 1142880"/>
                <a:gd name="connsiteY2" fmla="*/ 18795 h 45771"/>
                <a:gd name="connsiteX3" fmla="*/ 44330 w 1142880"/>
                <a:gd name="connsiteY3" fmla="*/ 31495 h 45771"/>
                <a:gd name="connsiteX4" fmla="*/ 222130 w 1142880"/>
                <a:gd name="connsiteY4" fmla="*/ 44195 h 45771"/>
                <a:gd name="connsiteX5" fmla="*/ 1142880 w 1142880"/>
                <a:gd name="connsiteY5" fmla="*/ 44195 h 45771"/>
                <a:gd name="connsiteX0" fmla="*/ 143280 w 1142726"/>
                <a:gd name="connsiteY0" fmla="*/ 0 h 45771"/>
                <a:gd name="connsiteX1" fmla="*/ 6076 w 1142726"/>
                <a:gd name="connsiteY1" fmla="*/ 12445 h 45771"/>
                <a:gd name="connsiteX2" fmla="*/ 44176 w 1142726"/>
                <a:gd name="connsiteY2" fmla="*/ 31495 h 45771"/>
                <a:gd name="connsiteX3" fmla="*/ 221976 w 1142726"/>
                <a:gd name="connsiteY3" fmla="*/ 44195 h 45771"/>
                <a:gd name="connsiteX4" fmla="*/ 1142726 w 1142726"/>
                <a:gd name="connsiteY4" fmla="*/ 44195 h 45771"/>
                <a:gd name="connsiteX0" fmla="*/ 143280 w 910068"/>
                <a:gd name="connsiteY0" fmla="*/ 0 h 45323"/>
                <a:gd name="connsiteX1" fmla="*/ 6076 w 910068"/>
                <a:gd name="connsiteY1" fmla="*/ 12445 h 45323"/>
                <a:gd name="connsiteX2" fmla="*/ 44176 w 910068"/>
                <a:gd name="connsiteY2" fmla="*/ 31495 h 45323"/>
                <a:gd name="connsiteX3" fmla="*/ 221976 w 910068"/>
                <a:gd name="connsiteY3" fmla="*/ 44195 h 45323"/>
                <a:gd name="connsiteX4" fmla="*/ 910068 w 910068"/>
                <a:gd name="connsiteY4" fmla="*/ 2110 h 45323"/>
                <a:gd name="connsiteX0" fmla="*/ 143280 w 1004951"/>
                <a:gd name="connsiteY0" fmla="*/ 0 h 45323"/>
                <a:gd name="connsiteX1" fmla="*/ 6076 w 1004951"/>
                <a:gd name="connsiteY1" fmla="*/ 12445 h 45323"/>
                <a:gd name="connsiteX2" fmla="*/ 44176 w 1004951"/>
                <a:gd name="connsiteY2" fmla="*/ 31495 h 45323"/>
                <a:gd name="connsiteX3" fmla="*/ 221976 w 1004951"/>
                <a:gd name="connsiteY3" fmla="*/ 44195 h 45323"/>
                <a:gd name="connsiteX4" fmla="*/ 910068 w 1004951"/>
                <a:gd name="connsiteY4" fmla="*/ 2110 h 45323"/>
                <a:gd name="connsiteX0" fmla="*/ 157921 w 1053072"/>
                <a:gd name="connsiteY0" fmla="*/ 0 h 44778"/>
                <a:gd name="connsiteX1" fmla="*/ 20717 w 1053072"/>
                <a:gd name="connsiteY1" fmla="*/ 12445 h 44778"/>
                <a:gd name="connsiteX2" fmla="*/ 58817 w 1053072"/>
                <a:gd name="connsiteY2" fmla="*/ 31495 h 44778"/>
                <a:gd name="connsiteX3" fmla="*/ 557750 w 1053072"/>
                <a:gd name="connsiteY3" fmla="*/ 43615 h 44778"/>
                <a:gd name="connsiteX4" fmla="*/ 924709 w 1053072"/>
                <a:gd name="connsiteY4" fmla="*/ 2110 h 44778"/>
                <a:gd name="connsiteX0" fmla="*/ 157921 w 1058229"/>
                <a:gd name="connsiteY0" fmla="*/ 0 h 43683"/>
                <a:gd name="connsiteX1" fmla="*/ 20717 w 1058229"/>
                <a:gd name="connsiteY1" fmla="*/ 12445 h 43683"/>
                <a:gd name="connsiteX2" fmla="*/ 58817 w 1058229"/>
                <a:gd name="connsiteY2" fmla="*/ 31495 h 43683"/>
                <a:gd name="connsiteX3" fmla="*/ 557750 w 1058229"/>
                <a:gd name="connsiteY3" fmla="*/ 43615 h 43683"/>
                <a:gd name="connsiteX4" fmla="*/ 924709 w 1058229"/>
                <a:gd name="connsiteY4" fmla="*/ 2110 h 43683"/>
                <a:gd name="connsiteX0" fmla="*/ 140499 w 1034686"/>
                <a:gd name="connsiteY0" fmla="*/ 0 h 45278"/>
                <a:gd name="connsiteX1" fmla="*/ 3295 w 1034686"/>
                <a:gd name="connsiteY1" fmla="*/ 12445 h 45278"/>
                <a:gd name="connsiteX2" fmla="*/ 87271 w 1034686"/>
                <a:gd name="connsiteY2" fmla="*/ 34688 h 45278"/>
                <a:gd name="connsiteX3" fmla="*/ 540328 w 1034686"/>
                <a:gd name="connsiteY3" fmla="*/ 43615 h 45278"/>
                <a:gd name="connsiteX4" fmla="*/ 907287 w 1034686"/>
                <a:gd name="connsiteY4" fmla="*/ 2110 h 45278"/>
                <a:gd name="connsiteX0" fmla="*/ 149226 w 1045187"/>
                <a:gd name="connsiteY0" fmla="*/ 0 h 43697"/>
                <a:gd name="connsiteX1" fmla="*/ 12022 w 1045187"/>
                <a:gd name="connsiteY1" fmla="*/ 12445 h 43697"/>
                <a:gd name="connsiteX2" fmla="*/ 549055 w 1045187"/>
                <a:gd name="connsiteY2" fmla="*/ 43615 h 43697"/>
                <a:gd name="connsiteX3" fmla="*/ 916014 w 1045187"/>
                <a:gd name="connsiteY3" fmla="*/ 2110 h 43697"/>
                <a:gd name="connsiteX0" fmla="*/ 168087 w 1064469"/>
                <a:gd name="connsiteY0" fmla="*/ 0 h 44215"/>
                <a:gd name="connsiteX1" fmla="*/ 11222 w 1064469"/>
                <a:gd name="connsiteY1" fmla="*/ 24926 h 44215"/>
                <a:gd name="connsiteX2" fmla="*/ 567916 w 1064469"/>
                <a:gd name="connsiteY2" fmla="*/ 43615 h 44215"/>
                <a:gd name="connsiteX3" fmla="*/ 934875 w 1064469"/>
                <a:gd name="connsiteY3" fmla="*/ 2110 h 44215"/>
                <a:gd name="connsiteX0" fmla="*/ 266588 w 1058110"/>
                <a:gd name="connsiteY0" fmla="*/ 2534 h 42082"/>
                <a:gd name="connsiteX1" fmla="*/ 4863 w 1058110"/>
                <a:gd name="connsiteY1" fmla="*/ 22816 h 42082"/>
                <a:gd name="connsiteX2" fmla="*/ 561557 w 1058110"/>
                <a:gd name="connsiteY2" fmla="*/ 41505 h 42082"/>
                <a:gd name="connsiteX3" fmla="*/ 928516 w 1058110"/>
                <a:gd name="connsiteY3" fmla="*/ 0 h 42082"/>
                <a:gd name="connsiteX0" fmla="*/ 279094 w 1070616"/>
                <a:gd name="connsiteY0" fmla="*/ 2534 h 42082"/>
                <a:gd name="connsiteX1" fmla="*/ 17369 w 1070616"/>
                <a:gd name="connsiteY1" fmla="*/ 22816 h 42082"/>
                <a:gd name="connsiteX2" fmla="*/ 574063 w 1070616"/>
                <a:gd name="connsiteY2" fmla="*/ 41505 h 42082"/>
                <a:gd name="connsiteX3" fmla="*/ 941022 w 1070616"/>
                <a:gd name="connsiteY3" fmla="*/ 0 h 42082"/>
                <a:gd name="connsiteX0" fmla="*/ 276670 w 1063251"/>
                <a:gd name="connsiteY0" fmla="*/ 2534 h 35644"/>
                <a:gd name="connsiteX1" fmla="*/ 14945 w 1063251"/>
                <a:gd name="connsiteY1" fmla="*/ 22816 h 35644"/>
                <a:gd name="connsiteX2" fmla="*/ 535593 w 1063251"/>
                <a:gd name="connsiteY2" fmla="*/ 34829 h 35644"/>
                <a:gd name="connsiteX3" fmla="*/ 938598 w 1063251"/>
                <a:gd name="connsiteY3" fmla="*/ 0 h 35644"/>
                <a:gd name="connsiteX0" fmla="*/ 276670 w 1065653"/>
                <a:gd name="connsiteY0" fmla="*/ 2534 h 34857"/>
                <a:gd name="connsiteX1" fmla="*/ 14945 w 1065653"/>
                <a:gd name="connsiteY1" fmla="*/ 22816 h 34857"/>
                <a:gd name="connsiteX2" fmla="*/ 535593 w 1065653"/>
                <a:gd name="connsiteY2" fmla="*/ 34829 h 34857"/>
                <a:gd name="connsiteX3" fmla="*/ 938598 w 1065653"/>
                <a:gd name="connsiteY3" fmla="*/ 0 h 34857"/>
                <a:gd name="connsiteX0" fmla="*/ 276670 w 606547"/>
                <a:gd name="connsiteY0" fmla="*/ 11822 h 45462"/>
                <a:gd name="connsiteX1" fmla="*/ 14945 w 606547"/>
                <a:gd name="connsiteY1" fmla="*/ 32104 h 45462"/>
                <a:gd name="connsiteX2" fmla="*/ 535593 w 606547"/>
                <a:gd name="connsiteY2" fmla="*/ 44117 h 45462"/>
                <a:gd name="connsiteX3" fmla="*/ 342208 w 606547"/>
                <a:gd name="connsiteY3" fmla="*/ 0 h 45462"/>
                <a:gd name="connsiteX0" fmla="*/ 276670 w 921124"/>
                <a:gd name="connsiteY0" fmla="*/ 11822 h 45462"/>
                <a:gd name="connsiteX1" fmla="*/ 14945 w 921124"/>
                <a:gd name="connsiteY1" fmla="*/ 32104 h 45462"/>
                <a:gd name="connsiteX2" fmla="*/ 535593 w 921124"/>
                <a:gd name="connsiteY2" fmla="*/ 44117 h 45462"/>
                <a:gd name="connsiteX3" fmla="*/ 342208 w 921124"/>
                <a:gd name="connsiteY3" fmla="*/ 0 h 45462"/>
                <a:gd name="connsiteX0" fmla="*/ 276670 w 811465"/>
                <a:gd name="connsiteY0" fmla="*/ 11822 h 44121"/>
                <a:gd name="connsiteX1" fmla="*/ 14945 w 811465"/>
                <a:gd name="connsiteY1" fmla="*/ 32104 h 44121"/>
                <a:gd name="connsiteX2" fmla="*/ 535593 w 811465"/>
                <a:gd name="connsiteY2" fmla="*/ 44117 h 44121"/>
                <a:gd name="connsiteX3" fmla="*/ 807522 w 811465"/>
                <a:gd name="connsiteY3" fmla="*/ 33010 h 44121"/>
                <a:gd name="connsiteX4" fmla="*/ 342208 w 811465"/>
                <a:gd name="connsiteY4" fmla="*/ 0 h 44121"/>
                <a:gd name="connsiteX0" fmla="*/ 276670 w 1029127"/>
                <a:gd name="connsiteY0" fmla="*/ 11822 h 44200"/>
                <a:gd name="connsiteX1" fmla="*/ 14945 w 1029127"/>
                <a:gd name="connsiteY1" fmla="*/ 32104 h 44200"/>
                <a:gd name="connsiteX2" fmla="*/ 535593 w 1029127"/>
                <a:gd name="connsiteY2" fmla="*/ 44117 h 44200"/>
                <a:gd name="connsiteX3" fmla="*/ 1027072 w 1029127"/>
                <a:gd name="connsiteY3" fmla="*/ 26334 h 44200"/>
                <a:gd name="connsiteX4" fmla="*/ 342208 w 1029127"/>
                <a:gd name="connsiteY4" fmla="*/ 0 h 44200"/>
                <a:gd name="connsiteX0" fmla="*/ 276670 w 1029127"/>
                <a:gd name="connsiteY0" fmla="*/ 11822 h 44200"/>
                <a:gd name="connsiteX1" fmla="*/ 14945 w 1029127"/>
                <a:gd name="connsiteY1" fmla="*/ 32104 h 44200"/>
                <a:gd name="connsiteX2" fmla="*/ 535593 w 1029127"/>
                <a:gd name="connsiteY2" fmla="*/ 44117 h 44200"/>
                <a:gd name="connsiteX3" fmla="*/ 1027072 w 1029127"/>
                <a:gd name="connsiteY3" fmla="*/ 26334 h 44200"/>
                <a:gd name="connsiteX4" fmla="*/ 342208 w 1029127"/>
                <a:gd name="connsiteY4" fmla="*/ 0 h 44200"/>
                <a:gd name="connsiteX0" fmla="*/ 276670 w 814689"/>
                <a:gd name="connsiteY0" fmla="*/ 11822 h 44139"/>
                <a:gd name="connsiteX1" fmla="*/ 14945 w 814689"/>
                <a:gd name="connsiteY1" fmla="*/ 32104 h 44139"/>
                <a:gd name="connsiteX2" fmla="*/ 535593 w 814689"/>
                <a:gd name="connsiteY2" fmla="*/ 44117 h 44139"/>
                <a:gd name="connsiteX3" fmla="*/ 810799 w 814689"/>
                <a:gd name="connsiteY3" fmla="*/ 29236 h 44139"/>
                <a:gd name="connsiteX4" fmla="*/ 342208 w 814689"/>
                <a:gd name="connsiteY4" fmla="*/ 0 h 44139"/>
                <a:gd name="connsiteX0" fmla="*/ 269642 w 806309"/>
                <a:gd name="connsiteY0" fmla="*/ 11822 h 42404"/>
                <a:gd name="connsiteX1" fmla="*/ 7917 w 806309"/>
                <a:gd name="connsiteY1" fmla="*/ 32104 h 42404"/>
                <a:gd name="connsiteX2" fmla="*/ 420428 w 806309"/>
                <a:gd name="connsiteY2" fmla="*/ 42376 h 42404"/>
                <a:gd name="connsiteX3" fmla="*/ 803771 w 806309"/>
                <a:gd name="connsiteY3" fmla="*/ 29236 h 42404"/>
                <a:gd name="connsiteX4" fmla="*/ 335180 w 806309"/>
                <a:gd name="connsiteY4" fmla="*/ 0 h 42404"/>
                <a:gd name="connsiteX0" fmla="*/ 269642 w 803771"/>
                <a:gd name="connsiteY0" fmla="*/ 11822 h 42404"/>
                <a:gd name="connsiteX1" fmla="*/ 7917 w 803771"/>
                <a:gd name="connsiteY1" fmla="*/ 32104 h 42404"/>
                <a:gd name="connsiteX2" fmla="*/ 420428 w 803771"/>
                <a:gd name="connsiteY2" fmla="*/ 42376 h 42404"/>
                <a:gd name="connsiteX3" fmla="*/ 803771 w 803771"/>
                <a:gd name="connsiteY3" fmla="*/ 29236 h 42404"/>
                <a:gd name="connsiteX4" fmla="*/ 335180 w 803771"/>
                <a:gd name="connsiteY4" fmla="*/ 0 h 42404"/>
                <a:gd name="connsiteX0" fmla="*/ 269642 w 805629"/>
                <a:gd name="connsiteY0" fmla="*/ 11822 h 42404"/>
                <a:gd name="connsiteX1" fmla="*/ 7917 w 805629"/>
                <a:gd name="connsiteY1" fmla="*/ 32104 h 42404"/>
                <a:gd name="connsiteX2" fmla="*/ 420428 w 805629"/>
                <a:gd name="connsiteY2" fmla="*/ 42376 h 42404"/>
                <a:gd name="connsiteX3" fmla="*/ 803771 w 805629"/>
                <a:gd name="connsiteY3" fmla="*/ 29236 h 42404"/>
                <a:gd name="connsiteX4" fmla="*/ 335180 w 805629"/>
                <a:gd name="connsiteY4" fmla="*/ 0 h 42404"/>
                <a:gd name="connsiteX0" fmla="*/ 272612 w 808599"/>
                <a:gd name="connsiteY0" fmla="*/ 11822 h 42376"/>
                <a:gd name="connsiteX1" fmla="*/ 7610 w 808599"/>
                <a:gd name="connsiteY1" fmla="*/ 29782 h 42376"/>
                <a:gd name="connsiteX2" fmla="*/ 423398 w 808599"/>
                <a:gd name="connsiteY2" fmla="*/ 42376 h 42376"/>
                <a:gd name="connsiteX3" fmla="*/ 806741 w 808599"/>
                <a:gd name="connsiteY3" fmla="*/ 29236 h 42376"/>
                <a:gd name="connsiteX4" fmla="*/ 338150 w 808599"/>
                <a:gd name="connsiteY4" fmla="*/ 0 h 42376"/>
                <a:gd name="connsiteX0" fmla="*/ 272614 w 808601"/>
                <a:gd name="connsiteY0" fmla="*/ 11822 h 42377"/>
                <a:gd name="connsiteX1" fmla="*/ 7612 w 808601"/>
                <a:gd name="connsiteY1" fmla="*/ 29782 h 42377"/>
                <a:gd name="connsiteX2" fmla="*/ 423400 w 808601"/>
                <a:gd name="connsiteY2" fmla="*/ 42376 h 42377"/>
                <a:gd name="connsiteX3" fmla="*/ 806743 w 808601"/>
                <a:gd name="connsiteY3" fmla="*/ 29236 h 42377"/>
                <a:gd name="connsiteX4" fmla="*/ 338152 w 808601"/>
                <a:gd name="connsiteY4" fmla="*/ 0 h 42377"/>
                <a:gd name="connsiteX0" fmla="*/ 272614 w 808601"/>
                <a:gd name="connsiteY0" fmla="*/ 11822 h 42377"/>
                <a:gd name="connsiteX1" fmla="*/ 7612 w 808601"/>
                <a:gd name="connsiteY1" fmla="*/ 29782 h 42377"/>
                <a:gd name="connsiteX2" fmla="*/ 423400 w 808601"/>
                <a:gd name="connsiteY2" fmla="*/ 42376 h 42377"/>
                <a:gd name="connsiteX3" fmla="*/ 806743 w 808601"/>
                <a:gd name="connsiteY3" fmla="*/ 29236 h 42377"/>
                <a:gd name="connsiteX4" fmla="*/ 338152 w 808601"/>
                <a:gd name="connsiteY4" fmla="*/ 0 h 42377"/>
                <a:gd name="connsiteX0" fmla="*/ 272614 w 808549"/>
                <a:gd name="connsiteY0" fmla="*/ 7178 h 37733"/>
                <a:gd name="connsiteX1" fmla="*/ 7612 w 808549"/>
                <a:gd name="connsiteY1" fmla="*/ 25138 h 37733"/>
                <a:gd name="connsiteX2" fmla="*/ 423400 w 808549"/>
                <a:gd name="connsiteY2" fmla="*/ 37732 h 37733"/>
                <a:gd name="connsiteX3" fmla="*/ 806743 w 808549"/>
                <a:gd name="connsiteY3" fmla="*/ 24592 h 37733"/>
                <a:gd name="connsiteX4" fmla="*/ 325045 w 808549"/>
                <a:gd name="connsiteY4" fmla="*/ 0 h 37733"/>
                <a:gd name="connsiteX0" fmla="*/ 272614 w 809222"/>
                <a:gd name="connsiteY0" fmla="*/ 7178 h 37733"/>
                <a:gd name="connsiteX1" fmla="*/ 7612 w 809222"/>
                <a:gd name="connsiteY1" fmla="*/ 25138 h 37733"/>
                <a:gd name="connsiteX2" fmla="*/ 423400 w 809222"/>
                <a:gd name="connsiteY2" fmla="*/ 37732 h 37733"/>
                <a:gd name="connsiteX3" fmla="*/ 806743 w 809222"/>
                <a:gd name="connsiteY3" fmla="*/ 24592 h 37733"/>
                <a:gd name="connsiteX4" fmla="*/ 325045 w 809222"/>
                <a:gd name="connsiteY4" fmla="*/ 0 h 37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9222" h="37733">
                  <a:moveTo>
                    <a:pt x="272614" y="7178"/>
                  </a:moveTo>
                  <a:cubicBezTo>
                    <a:pt x="7328" y="7844"/>
                    <a:pt x="-17525" y="20074"/>
                    <a:pt x="7612" y="25138"/>
                  </a:cubicBezTo>
                  <a:cubicBezTo>
                    <a:pt x="45850" y="32842"/>
                    <a:pt x="290212" y="37823"/>
                    <a:pt x="423400" y="37732"/>
                  </a:cubicBezTo>
                  <a:cubicBezTo>
                    <a:pt x="556588" y="37641"/>
                    <a:pt x="773437" y="37169"/>
                    <a:pt x="806743" y="24592"/>
                  </a:cubicBezTo>
                  <a:cubicBezTo>
                    <a:pt x="840050" y="9983"/>
                    <a:pt x="530395" y="2600"/>
                    <a:pt x="325045"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楕円 28"/>
            <p:cNvSpPr/>
            <p:nvPr/>
          </p:nvSpPr>
          <p:spPr>
            <a:xfrm>
              <a:off x="7720587" y="1260655"/>
              <a:ext cx="252000" cy="252000"/>
            </a:xfrm>
            <a:prstGeom prst="ellipse">
              <a:avLst/>
            </a:prstGeom>
            <a:solidFill>
              <a:sysClr val="window" lastClr="FFFFFF"/>
            </a:solidFill>
          </p:spPr>
          <p:txBody>
            <a:bodyPr wrap="none" lIns="0" tIns="0" rIns="0" bIns="0" anchor="ctr" anchorCtr="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69" name="楕円 46"/>
            <p:cNvSpPr/>
            <p:nvPr/>
          </p:nvSpPr>
          <p:spPr>
            <a:xfrm>
              <a:off x="5983004" y="1606778"/>
              <a:ext cx="252000" cy="252000"/>
            </a:xfrm>
            <a:prstGeom prst="ellipse">
              <a:avLst/>
            </a:prstGeom>
            <a:solidFill>
              <a:sysClr val="window" lastClr="FFFFFF"/>
            </a:solidFill>
          </p:spPr>
          <p:txBody>
            <a:bodyPr wrap="none" lIns="0" tIns="0" rIns="0" bIns="0" anchor="ctr" anchorCtr="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grpSp>
      <p:pic>
        <p:nvPicPr>
          <p:cNvPr id="11" name="図 10"/>
          <p:cNvPicPr>
            <a:picLocks noChangeAspect="1"/>
          </p:cNvPicPr>
          <p:nvPr/>
        </p:nvPicPr>
        <p:blipFill>
          <a:blip r:embed="rId4"/>
          <a:stretch>
            <a:fillRect/>
          </a:stretch>
        </p:blipFill>
        <p:spPr>
          <a:xfrm>
            <a:off x="207995" y="4713130"/>
            <a:ext cx="3371469" cy="2283253"/>
          </a:xfrm>
          <a:prstGeom prst="rect">
            <a:avLst/>
          </a:prstGeom>
        </p:spPr>
      </p:pic>
      <p:sp>
        <p:nvSpPr>
          <p:cNvPr id="82" name="正方形/長方形 81"/>
          <p:cNvSpPr/>
          <p:nvPr/>
        </p:nvSpPr>
        <p:spPr>
          <a:xfrm>
            <a:off x="1601800" y="5941525"/>
            <a:ext cx="1546647" cy="288000"/>
          </a:xfrm>
          <a:prstGeom prst="rect">
            <a:avLst/>
          </a:prstGeom>
          <a:noFill/>
          <a:ln w="28575" cap="flat" cmpd="sng" algn="ctr">
            <a:solidFill>
              <a:srgbClr val="FF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cs typeface="+mn-cs"/>
            </a:endParaRPr>
          </a:p>
        </p:txBody>
      </p:sp>
      <p:sp>
        <p:nvSpPr>
          <p:cNvPr id="41" name="テキスト ボックス 4"/>
          <p:cNvSpPr txBox="1"/>
          <p:nvPr/>
        </p:nvSpPr>
        <p:spPr>
          <a:xfrm>
            <a:off x="6056661" y="58022"/>
            <a:ext cx="1234117"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2400" dirty="0" smtClean="0">
                <a:solidFill>
                  <a:schemeClr val="tx1">
                    <a:lumMod val="65000"/>
                    <a:lumOff val="3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見本</a:t>
            </a:r>
            <a:endParaRPr kumimoji="1" lang="ja-JP" altLang="en-US" sz="2400" dirty="0">
              <a:solidFill>
                <a:schemeClr val="tx1">
                  <a:lumMod val="65000"/>
                  <a:lumOff val="3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65244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80093" y="7088699"/>
            <a:ext cx="6696000" cy="2555327"/>
          </a:xfrm>
          <a:prstGeom prst="rect">
            <a:avLst/>
          </a:prstGeom>
          <a:ln w="19050">
            <a:noFill/>
          </a:ln>
        </p:spPr>
        <p:style>
          <a:lnRef idx="2">
            <a:schemeClr val="accent1"/>
          </a:lnRef>
          <a:fillRef idx="1">
            <a:schemeClr val="lt1"/>
          </a:fillRef>
          <a:effectRef idx="0">
            <a:schemeClr val="accent1"/>
          </a:effectRef>
          <a:fontRef idx="minor">
            <a:schemeClr val="dk1"/>
          </a:fontRef>
        </p:style>
        <p:txBody>
          <a:bodyPr lIns="72000" tIns="180000" rIns="36000" bIns="0" rtlCol="0" anchor="t"/>
          <a:lstStyle/>
          <a:p>
            <a:pPr marL="361950" indent="-361950">
              <a:lnSpc>
                <a:spcPct val="120000"/>
              </a:lnSpc>
              <a:spcAft>
                <a:spcPts val="1500"/>
              </a:spcAft>
            </a:pPr>
            <a:r>
              <a:rPr kumimoji="1" lang="ja-JP" altLang="en-US" sz="1000" spc="3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400" spc="3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20000"/>
              </a:lnSpc>
            </a:pP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　　①</a:t>
            </a:r>
            <a:r>
              <a:rPr kumimoji="1" lang="ja-JP" altLang="en-US" sz="1200" spc="30" dirty="0">
                <a:latin typeface="メイリオ" panose="020B0604030504040204" pitchFamily="50" charset="-128"/>
                <a:ea typeface="メイリオ" panose="020B0604030504040204" pitchFamily="50" charset="-128"/>
                <a:cs typeface="メイリオ" panose="020B0604030504040204" pitchFamily="50" charset="-128"/>
              </a:rPr>
              <a:t>　障害基礎</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年金</a:t>
            </a:r>
            <a:r>
              <a:rPr kumimoji="1" lang="en-US" altLang="ja-JP" sz="1200" spc="3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spc="30" baseline="30000" dirty="0" smtClean="0">
                <a:latin typeface="メイリオ" panose="020B0604030504040204" pitchFamily="50" charset="-128"/>
                <a:ea typeface="メイリオ" panose="020B0604030504040204" pitchFamily="50" charset="-128"/>
                <a:cs typeface="メイリオ" panose="020B0604030504040204" pitchFamily="50" charset="-128"/>
              </a:rPr>
              <a:t>１</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を</a:t>
            </a:r>
            <a:r>
              <a:rPr kumimoji="1" lang="ja-JP" altLang="en-US" sz="1200" spc="30" dirty="0">
                <a:latin typeface="メイリオ" panose="020B0604030504040204" pitchFamily="50" charset="-128"/>
                <a:ea typeface="メイリオ" panose="020B0604030504040204" pitchFamily="50" charset="-128"/>
                <a:cs typeface="メイリオ" panose="020B0604030504040204" pitchFamily="50" charset="-128"/>
              </a:rPr>
              <a:t>受けて</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いる</a:t>
            </a:r>
            <a:endParaRPr kumimoji="1" lang="ja-JP" altLang="en-US" sz="1200" spc="30" dirty="0">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20000"/>
              </a:lnSpc>
              <a:spcAft>
                <a:spcPts val="300"/>
              </a:spcAft>
            </a:pPr>
            <a:r>
              <a:rPr kumimoji="1" lang="ja-JP" altLang="en-US" sz="1200" spc="3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   ②</a:t>
            </a:r>
            <a:r>
              <a:rPr kumimoji="1" lang="ja-JP" altLang="en-US" sz="1200" spc="30" dirty="0">
                <a:latin typeface="メイリオ" panose="020B0604030504040204" pitchFamily="50" charset="-128"/>
                <a:ea typeface="メイリオ" panose="020B0604030504040204" pitchFamily="50" charset="-128"/>
                <a:cs typeface="メイリオ" panose="020B0604030504040204" pitchFamily="50" charset="-128"/>
              </a:rPr>
              <a:t>　前年の所得額</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が「</a:t>
            </a:r>
            <a:r>
              <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rPr>
              <a:t>4,621,000</a:t>
            </a:r>
            <a:r>
              <a:rPr kumimoji="1" lang="ja-JP" altLang="en-US" sz="1200" spc="30" dirty="0">
                <a:latin typeface="メイリオ" panose="020B0604030504040204" pitchFamily="50" charset="-128"/>
                <a:ea typeface="メイリオ" panose="020B0604030504040204" pitchFamily="50" charset="-128"/>
                <a:cs typeface="メイリオ" panose="020B0604030504040204" pitchFamily="50" charset="-128"/>
              </a:rPr>
              <a:t>円＋扶養親族の数</a:t>
            </a:r>
            <a:r>
              <a:rPr kumimoji="1" lang="en-US" altLang="ja-JP" sz="1200" spc="30" dirty="0">
                <a:latin typeface="メイリオ" panose="020B0604030504040204" pitchFamily="50" charset="-128"/>
                <a:ea typeface="メイリオ" panose="020B0604030504040204" pitchFamily="50" charset="-128"/>
                <a:cs typeface="メイリオ" panose="020B0604030504040204" pitchFamily="50" charset="-128"/>
              </a:rPr>
              <a:t>×38</a:t>
            </a:r>
            <a:r>
              <a:rPr kumimoji="1" lang="ja-JP" altLang="en-US" sz="1200" spc="30" dirty="0">
                <a:latin typeface="メイリオ" panose="020B0604030504040204" pitchFamily="50" charset="-128"/>
                <a:ea typeface="メイリオ" panose="020B0604030504040204" pitchFamily="50" charset="-128"/>
                <a:cs typeface="メイリオ" panose="020B0604030504040204" pitchFamily="50" charset="-128"/>
              </a:rPr>
              <a:t>万</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200" spc="3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spc="30" baseline="30000" dirty="0" smtClean="0">
                <a:latin typeface="メイリオ" panose="020B0604030504040204" pitchFamily="50" charset="-128"/>
                <a:ea typeface="メイリオ" panose="020B0604030504040204" pitchFamily="50" charset="-128"/>
                <a:cs typeface="メイリオ" panose="020B0604030504040204" pitchFamily="50" charset="-128"/>
              </a:rPr>
              <a:t>２</a:t>
            </a:r>
            <a:r>
              <a:rPr kumimoji="1" lang="en-US" altLang="ja-JP" sz="1200" spc="30" baseline="300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」以下</a:t>
            </a:r>
            <a:r>
              <a:rPr kumimoji="1" lang="ja-JP" altLang="en-US" sz="1200" spc="30" dirty="0">
                <a:latin typeface="メイリオ" panose="020B0604030504040204" pitchFamily="50" charset="-128"/>
                <a:ea typeface="メイリオ" panose="020B0604030504040204" pitchFamily="50" charset="-128"/>
                <a:cs typeface="メイリオ" panose="020B0604030504040204" pitchFamily="50" charset="-128"/>
              </a:rPr>
              <a:t>で</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ある</a:t>
            </a:r>
            <a:endPar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ts val="1500"/>
              </a:lnSpc>
              <a:spcAft>
                <a:spcPts val="200"/>
              </a:spcAft>
            </a:pPr>
            <a:r>
              <a:rPr kumimoji="1" lang="en-US" altLang="ja-JP" sz="1050" spc="3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spc="3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spc="30" dirty="0" smtClean="0">
                <a:latin typeface="メイリオ" panose="020B0604030504040204" pitchFamily="50" charset="-128"/>
                <a:ea typeface="メイリオ" panose="020B0604030504040204" pitchFamily="50" charset="-128"/>
                <a:cs typeface="メイリオ" panose="020B0604030504040204" pitchFamily="50" charset="-128"/>
              </a:rPr>
              <a:t>１</a:t>
            </a:r>
            <a:r>
              <a:rPr kumimoji="1" lang="ja-JP" altLang="en-US" sz="1050" spc="30" dirty="0">
                <a:latin typeface="メイリオ" panose="020B0604030504040204" pitchFamily="50" charset="-128"/>
                <a:ea typeface="メイリオ" panose="020B0604030504040204" pitchFamily="50" charset="-128"/>
                <a:cs typeface="メイリオ" panose="020B0604030504040204" pitchFamily="50" charset="-128"/>
              </a:rPr>
              <a:t>　旧法の障害年金、旧共済の障害年金であって、政令で定める年金についても対象となります。</a:t>
            </a:r>
            <a:endParaRPr kumimoji="1" lang="en-US" altLang="ja-JP" sz="1050" spc="30" dirty="0">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ts val="1500"/>
              </a:lnSpc>
            </a:pPr>
            <a:r>
              <a:rPr kumimoji="1" lang="en-US" altLang="ja-JP" sz="1050" spc="3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spc="3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spc="30" dirty="0" smtClean="0">
                <a:latin typeface="メイリオ" panose="020B0604030504040204" pitchFamily="50" charset="-128"/>
                <a:ea typeface="メイリオ" panose="020B0604030504040204" pitchFamily="50" charset="-128"/>
                <a:cs typeface="メイリオ" panose="020B0604030504040204" pitchFamily="50" charset="-128"/>
              </a:rPr>
              <a:t>２　</a:t>
            </a:r>
            <a:r>
              <a:rPr kumimoji="1" lang="ja-JP" altLang="en-US" sz="105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同一生計配偶者のうち</a:t>
            </a:r>
            <a:r>
              <a:rPr kumimoji="1" lang="en-US" altLang="ja-JP" sz="105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70</a:t>
            </a:r>
            <a:r>
              <a:rPr kumimoji="1" lang="ja-JP" altLang="en-US" sz="105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歳以上の</a:t>
            </a:r>
            <a:r>
              <a:rPr kumimoji="1" lang="ja-JP" altLang="en-US"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者または</a:t>
            </a:r>
            <a:r>
              <a:rPr kumimoji="1" lang="ja-JP" altLang="en-US" sz="105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老人扶養親族の場合は</a:t>
            </a:r>
            <a:r>
              <a:rPr kumimoji="1" lang="en-US" altLang="ja-JP" sz="105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48</a:t>
            </a:r>
            <a:r>
              <a:rPr kumimoji="1" lang="ja-JP" altLang="en-US" sz="105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万円</a:t>
            </a:r>
            <a:r>
              <a:rPr kumimoji="1" lang="ja-JP" altLang="en-US"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ts val="1500"/>
              </a:lnSpc>
            </a:pPr>
            <a:r>
              <a:rPr kumimoji="1" lang="ja-JP" altLang="en-US" sz="105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特定</a:t>
            </a:r>
            <a:r>
              <a:rPr kumimoji="1" lang="ja-JP" altLang="en-US" sz="105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扶養</a:t>
            </a:r>
            <a:r>
              <a:rPr kumimoji="1" lang="ja-JP" altLang="en-US"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親族または</a:t>
            </a:r>
            <a:r>
              <a:rPr kumimoji="1" lang="en-US" altLang="ja-JP"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16</a:t>
            </a:r>
            <a:r>
              <a:rPr kumimoji="1" lang="ja-JP" altLang="en-US" sz="105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歳以上</a:t>
            </a:r>
            <a:r>
              <a:rPr kumimoji="1" lang="en-US" altLang="ja-JP" sz="105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19</a:t>
            </a:r>
            <a:r>
              <a:rPr kumimoji="1" lang="ja-JP" altLang="en-US" sz="105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歳未満の扶養親族の場合は</a:t>
            </a:r>
            <a:r>
              <a:rPr kumimoji="1" lang="en-US" altLang="ja-JP" sz="105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63</a:t>
            </a:r>
            <a:r>
              <a:rPr kumimoji="1" lang="ja-JP" altLang="en-US" sz="105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万円となります。</a:t>
            </a:r>
            <a:endParaRPr kumimoji="1" lang="en-US" altLang="ja-JP" sz="105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20000"/>
              </a:lnSpc>
              <a:spcAft>
                <a:spcPts val="300"/>
              </a:spcAft>
            </a:pPr>
            <a:endParaRPr kumimoji="1" lang="en-US" altLang="ja-JP" sz="700" spc="3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20000"/>
              </a:lnSpc>
              <a:spcBef>
                <a:spcPts val="1200"/>
              </a:spcBef>
            </a:pPr>
            <a:r>
              <a:rPr kumimoji="1" lang="ja-JP" altLang="en-US" sz="1400" spc="3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spc="3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spc="30" dirty="0">
                <a:latin typeface="メイリオ" panose="020B0604030504040204" pitchFamily="50" charset="-128"/>
                <a:ea typeface="メイリオ" panose="020B0604030504040204" pitchFamily="50" charset="-128"/>
                <a:cs typeface="メイリオ" panose="020B0604030504040204" pitchFamily="50" charset="-128"/>
              </a:rPr>
              <a:t>○　障害</a:t>
            </a:r>
            <a:r>
              <a:rPr kumimoji="1" lang="ja-JP" altLang="en-US" sz="1400" spc="30" dirty="0" smtClean="0">
                <a:latin typeface="メイリオ" panose="020B0604030504040204" pitchFamily="50" charset="-128"/>
                <a:ea typeface="メイリオ" panose="020B0604030504040204" pitchFamily="50" charset="-128"/>
                <a:cs typeface="メイリオ" panose="020B0604030504040204" pitchFamily="50" charset="-128"/>
              </a:rPr>
              <a:t>等級が２級の</a:t>
            </a:r>
            <a:r>
              <a:rPr kumimoji="1" lang="ja-JP" altLang="en-US" sz="1400" spc="30" dirty="0">
                <a:latin typeface="メイリオ" panose="020B0604030504040204" pitchFamily="50" charset="-128"/>
                <a:ea typeface="メイリオ" panose="020B0604030504040204" pitchFamily="50" charset="-128"/>
                <a:cs typeface="メイリオ" panose="020B0604030504040204" pitchFamily="50" charset="-128"/>
              </a:rPr>
              <a:t>方</a:t>
            </a:r>
            <a:r>
              <a:rPr kumimoji="1" lang="ja-JP" altLang="en-US" sz="1400" spc="3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spc="3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1" spc="3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5,030</a:t>
            </a:r>
            <a:r>
              <a:rPr kumimoji="1" lang="ja-JP" altLang="en-US" sz="1400" b="1" spc="3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400" b="1" spc="3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（月額）</a:t>
            </a:r>
            <a:endParaRPr kumimoji="1" lang="en-US" altLang="ja-JP" sz="1400" spc="30" baseline="300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spcAft>
                <a:spcPts val="300"/>
              </a:spcAft>
            </a:pPr>
            <a:r>
              <a:rPr kumimoji="1" lang="ja-JP" altLang="en-US" sz="1400" spc="3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　障害</a:t>
            </a:r>
            <a:r>
              <a:rPr kumimoji="1" lang="ja-JP" altLang="en-US" sz="1400" spc="3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等級が１級の方 ： </a:t>
            </a:r>
            <a:r>
              <a:rPr kumimoji="1" lang="en-US" altLang="ja-JP" sz="1400" b="1" spc="3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6,288</a:t>
            </a:r>
            <a:r>
              <a:rPr kumimoji="1" lang="ja-JP" altLang="en-US" sz="1400" b="1" spc="3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400" b="1" spc="3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（月額</a:t>
            </a:r>
            <a:r>
              <a:rPr kumimoji="1" lang="ja-JP" altLang="en-US" sz="1400" b="1" spc="3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spc="3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20000"/>
              </a:lnSpc>
              <a:spcAft>
                <a:spcPts val="600"/>
              </a:spcAft>
            </a:pPr>
            <a:endParaRPr kumimoji="1" lang="en-US" altLang="ja-JP" sz="1100" spc="3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spcBef>
                <a:spcPts val="300"/>
              </a:spcBef>
            </a:pPr>
            <a:endParaRPr kumimoji="1" lang="ja-JP" altLang="en-US" sz="1100" spc="3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80093" y="771455"/>
            <a:ext cx="6696000" cy="6064772"/>
          </a:xfrm>
          <a:prstGeom prst="rect">
            <a:avLst/>
          </a:prstGeom>
          <a:ln w="19050">
            <a:noFill/>
          </a:ln>
        </p:spPr>
        <p:style>
          <a:lnRef idx="2">
            <a:schemeClr val="accent1"/>
          </a:lnRef>
          <a:fillRef idx="1">
            <a:schemeClr val="lt1"/>
          </a:fillRef>
          <a:effectRef idx="0">
            <a:schemeClr val="accent1"/>
          </a:effectRef>
          <a:fontRef idx="minor">
            <a:schemeClr val="dk1"/>
          </a:fontRef>
        </p:style>
        <p:txBody>
          <a:bodyPr lIns="72000" tIns="180000" rIns="36000" bIns="36000" rtlCol="0" anchor="t"/>
          <a:lstStyle/>
          <a:p>
            <a:pPr>
              <a:lnSpc>
                <a:spcPct val="120000"/>
              </a:lnSpc>
              <a:spcAft>
                <a:spcPts val="1200"/>
              </a:spcAft>
            </a:pPr>
            <a:r>
              <a:rPr kumimoji="1" lang="en-US" altLang="ja-JP" sz="1000" b="1" spc="3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spc="3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900" spc="3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spcAft>
                <a:spcPts val="100"/>
              </a:spcAft>
            </a:pP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　　①　６５歳以上で、老齢基礎年金</a:t>
            </a:r>
            <a:r>
              <a:rPr kumimoji="1" lang="en-US" altLang="ja-JP" sz="1200" spc="3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を受けている</a:t>
            </a:r>
          </a:p>
          <a:p>
            <a:pPr>
              <a:lnSpc>
                <a:spcPct val="120000"/>
              </a:lnSpc>
              <a:spcAft>
                <a:spcPts val="100"/>
              </a:spcAft>
            </a:pPr>
            <a:r>
              <a:rPr kumimoji="1" lang="ja-JP" altLang="en-US" sz="1200" spc="3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   ②</a:t>
            </a:r>
            <a:r>
              <a:rPr kumimoji="1" lang="ja-JP" altLang="en-US" sz="1200" spc="30" dirty="0">
                <a:latin typeface="メイリオ" panose="020B0604030504040204" pitchFamily="50" charset="-128"/>
                <a:ea typeface="メイリオ" panose="020B0604030504040204" pitchFamily="50" charset="-128"/>
                <a:cs typeface="メイリオ" panose="020B0604030504040204" pitchFamily="50" charset="-128"/>
              </a:rPr>
              <a:t>　請求される方の世帯全員の市町</a:t>
            </a:r>
            <a:r>
              <a:rPr kumimoji="1" lang="ja-JP" altLang="en-US"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村民税が非課税となって</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いる</a:t>
            </a:r>
            <a:endParaRPr kumimoji="1" lang="ja-JP" altLang="en-US"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spcAft>
                <a:spcPts val="200"/>
              </a:spcAft>
            </a:pPr>
            <a:r>
              <a:rPr kumimoji="1" lang="ja-JP" altLang="en-US"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③</a:t>
            </a:r>
            <a:r>
              <a:rPr kumimoji="1" lang="ja-JP" altLang="en-US"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前年の年金収入額</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とその他の所得</a:t>
            </a:r>
            <a:r>
              <a:rPr kumimoji="1" lang="ja-JP" altLang="en-US"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額の合計が</a:t>
            </a:r>
            <a:r>
              <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879,900</a:t>
            </a:r>
            <a:r>
              <a:rPr kumimoji="1" lang="ja-JP" altLang="en-US"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円以下で</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ある</a:t>
            </a:r>
            <a:endPar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kumimoji="1" lang="en-US" altLang="ja-JP"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旧法の老齢年金、旧共済の退職年金、その他の老齢・退職を支給事由とする年金であって、</a:t>
            </a:r>
            <a:endParaRPr kumimoji="1" lang="en-US" altLang="ja-JP"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spcAft>
                <a:spcPts val="100"/>
              </a:spcAft>
            </a:pP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政令で定める年金についても対象となります。</a:t>
            </a:r>
            <a:endParaRPr kumimoji="1" lang="en-US" altLang="ja-JP"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spcAft>
                <a:spcPts val="300"/>
              </a:spcAft>
            </a:pPr>
            <a:endPar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endParaRPr kumimoji="1" lang="en-US" altLang="ja-JP" sz="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kumimoji="1" lang="ja-JP" altLang="en-US"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基準額に</a:t>
            </a:r>
            <a:r>
              <a:rPr kumimoji="1" lang="ja-JP" altLang="en-US"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、保険料納付済期間等に応じて算出され、次の</a:t>
            </a:r>
            <a:r>
              <a:rPr kumimoji="1" lang="ja-JP" altLang="en-US" sz="1200" b="1"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①と②の合計</a:t>
            </a:r>
            <a:r>
              <a:rPr kumimoji="1" lang="ja-JP" altLang="en-US" sz="1200" b="1"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額</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となります</a:t>
            </a:r>
            <a:r>
              <a:rPr kumimoji="1" lang="en-US" altLang="ja-JP" sz="1200" spc="30"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spc="3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kumimoji="1" lang="ja-JP" altLang="en-US"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630"/>
              </a:lnSpc>
              <a:spcBef>
                <a:spcPts val="300"/>
              </a:spcBef>
              <a:spcAft>
                <a:spcPts val="200"/>
              </a:spcAft>
            </a:pPr>
            <a:r>
              <a:rPr kumimoji="1" lang="ja-JP" altLang="en-US" sz="14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b="1"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kumimoji="1" lang="ja-JP" altLang="en-US" sz="14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b="1"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保険料納付済期間に基づく額（月額）</a:t>
            </a:r>
            <a:r>
              <a:rPr kumimoji="1" lang="en-US" altLang="ja-JP" sz="1400" b="1"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400" b="1"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4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a:t>
            </a:r>
            <a:r>
              <a:rPr kumimoji="1" lang="en-US" altLang="ja-JP" sz="14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5,030</a:t>
            </a:r>
            <a:r>
              <a:rPr kumimoji="1" lang="ja-JP" altLang="en-US" sz="14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ja-JP" sz="14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保険料納付済期間</a:t>
            </a:r>
            <a:r>
              <a:rPr kumimoji="1" lang="en-US" altLang="ja-JP" sz="1400" spc="30"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spc="30"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14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480</a:t>
            </a:r>
            <a:r>
              <a:rPr kumimoji="1" lang="ja-JP" altLang="en-US" sz="14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400" spc="30"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spc="30"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kumimoji="1" lang="ja-JP" altLang="en-US" sz="14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4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630"/>
              </a:lnSpc>
            </a:pPr>
            <a:r>
              <a:rPr kumimoji="1" lang="ja-JP" altLang="en-US" sz="14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b="1"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r>
              <a:rPr kumimoji="1" lang="ja-JP" altLang="en-US" sz="14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b="1"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保険料免除期間に基づく額（月額）</a:t>
            </a:r>
            <a:endParaRPr kumimoji="1" lang="en-US" altLang="ja-JP" sz="1400" b="1"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630"/>
              </a:lnSpc>
              <a:spcAft>
                <a:spcPts val="300"/>
              </a:spcAft>
            </a:pPr>
            <a:r>
              <a:rPr kumimoji="1" lang="ja-JP" altLang="en-US" sz="14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a:t>
            </a:r>
            <a:r>
              <a:rPr kumimoji="1" lang="en-US" altLang="ja-JP" sz="14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10,856</a:t>
            </a:r>
            <a:r>
              <a:rPr kumimoji="1" lang="zh-TW" altLang="en-US" sz="14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zh-TW" sz="1400" spc="30"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spc="30"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r>
              <a:rPr kumimoji="1" lang="zh-TW" altLang="en-US" sz="1400" spc="30"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4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4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保険料免除期間</a:t>
            </a:r>
            <a:r>
              <a:rPr kumimoji="1" lang="en-US" altLang="ja-JP" sz="1400" spc="30"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spc="30"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kumimoji="1" lang="zh-TW" altLang="en-US" sz="14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4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4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480</a:t>
            </a:r>
            <a:r>
              <a:rPr kumimoji="1" lang="zh-TW" altLang="en-US" sz="14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400" spc="3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spc="3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kumimoji="1" lang="ja-JP" altLang="en-US" sz="14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zh-TW" sz="14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lvl="0" indent="-457200">
              <a:lnSpc>
                <a:spcPts val="1500"/>
              </a:lnSpc>
            </a:pPr>
            <a:r>
              <a:rPr kumimoji="1" lang="en-US" altLang="ja-JP"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１ 前年の年金収入額とその他の所得額の合計が</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779,900</a:t>
            </a: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円を超え</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879,900</a:t>
            </a: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円以下の方には、</a:t>
            </a:r>
            <a:endParaRPr kumimoji="1" lang="en-US" altLang="ja-JP"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lvl="0" indent="-457200">
              <a:lnSpc>
                <a:spcPts val="1500"/>
              </a:lnSpc>
              <a:spcAft>
                <a:spcPts val="200"/>
              </a:spcAft>
            </a:pPr>
            <a:r>
              <a:rPr kumimoji="1" lang="en-US" altLang="ja-JP"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①に一定</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割合（注）を</a:t>
            </a: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乗じた補足的老齢年金生活者支援給付金が支給されます</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lvl="0" indent="-457200">
              <a:lnSpc>
                <a:spcPts val="1500"/>
              </a:lnSpc>
              <a:spcAft>
                <a:spcPts val="200"/>
              </a:spcAft>
            </a:pP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注</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879,900</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前年の年金収入と所得の合計</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額）</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100,000</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円で計算します。</a:t>
            </a:r>
            <a:endPar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lvl="0" indent="-457200">
              <a:lnSpc>
                <a:spcPts val="1500"/>
              </a:lnSpc>
              <a:spcAft>
                <a:spcPts val="200"/>
              </a:spcAft>
            </a:pPr>
            <a:r>
              <a:rPr kumimoji="1" lang="en-US" altLang="ja-JP"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２ </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給付</a:t>
            </a: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額の算出のもととなった保険料</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納付済期間や保険料免除期間は</a:t>
            </a: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、お手持ちの年金証書や</a:t>
            </a:r>
            <a:endParaRPr kumimoji="1" lang="en-US" altLang="ja-JP"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lvl="0" indent="-457200">
              <a:lnSpc>
                <a:spcPts val="1500"/>
              </a:lnSpc>
              <a:spcAft>
                <a:spcPts val="200"/>
              </a:spcAft>
            </a:pPr>
            <a:r>
              <a:rPr kumimoji="1" lang="en-US" altLang="ja-JP"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支給金額</a:t>
            </a: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変更通知書等で確認できます。</a:t>
            </a:r>
            <a:endParaRPr kumimoji="1" lang="en-US" altLang="ja-JP"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lvl="0" indent="-457200">
              <a:lnSpc>
                <a:spcPts val="1500"/>
              </a:lnSpc>
            </a:pPr>
            <a:r>
              <a:rPr kumimoji="1" lang="en-US" altLang="ja-JP"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kumimoji="1" lang="ja-JP" altLang="en-US"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昭和</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16</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日以前に生まれた方は、生年月日に応じて</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480</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月を短縮します。</a:t>
            </a:r>
            <a:endParaRPr kumimoji="1" lang="en-US" altLang="ja-JP" sz="105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indent="-457200">
              <a:lnSpc>
                <a:spcPts val="1500"/>
              </a:lnSpc>
            </a:pP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４ 保険料全額免除、</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3/4</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免除、</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免除期間は</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10,856</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円（老齢基礎年金満額（月額）の</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1/6</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保険料</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免除期間は</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5,428</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円（老齢基礎年金満額（月額）の</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1/12</a:t>
            </a: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）となります。</a:t>
            </a:r>
            <a: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毎年度の老齢基礎年金の額の改定に応じて変動します。</a:t>
            </a:r>
            <a:endParaRPr kumimoji="1" lang="en-US" altLang="ja-JP" sz="105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a:spcBef>
                <a:spcPts val="300"/>
              </a:spcBef>
            </a:pPr>
            <a:endPar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spcAft>
                <a:spcPts val="600"/>
              </a:spcAft>
            </a:pPr>
            <a:endParaRPr kumimoji="1" lang="ja-JP" altLang="en-US" sz="1400" spc="3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フローチャート: 端子 25"/>
          <p:cNvSpPr/>
          <p:nvPr/>
        </p:nvSpPr>
        <p:spPr>
          <a:xfrm>
            <a:off x="80093" y="572382"/>
            <a:ext cx="2844000" cy="324000"/>
          </a:xfrm>
          <a:prstGeom prst="roundRect">
            <a:avLst>
              <a:gd name="adj" fmla="val 29643"/>
            </a:avLst>
          </a:prstGeom>
          <a:solidFill>
            <a:schemeClr val="bg1"/>
          </a:solidFill>
          <a:ln w="25400">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lIns="108000" rIns="72000" bIns="0" rtlCol="0" anchor="ctr"/>
          <a:lstStyle/>
          <a:p>
            <a:pPr algn="ctr"/>
            <a:r>
              <a:rPr kumimoji="1" lang="ja-JP" altLang="en-US" sz="1600" b="1" dirty="0" smtClean="0">
                <a:solidFill>
                  <a:schemeClr val="accent6">
                    <a:lumMod val="50000"/>
                  </a:schemeClr>
                </a:solidFill>
                <a:latin typeface="メイリオ" panose="020B0604030504040204" pitchFamily="50" charset="-128"/>
                <a:ea typeface="メイリオ" panose="020B0604030504040204" pitchFamily="50" charset="-128"/>
              </a:rPr>
              <a:t>給付金種別が 「老齢」 の方</a:t>
            </a:r>
            <a:endParaRPr kumimoji="1" lang="ja-JP" altLang="en-US" sz="16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248467" y="1043095"/>
            <a:ext cx="4665154" cy="276999"/>
          </a:xfrm>
          <a:prstGeom prst="rect">
            <a:avLst/>
          </a:prstGeom>
          <a:noFill/>
        </p:spPr>
        <p:txBody>
          <a:bodyPr wrap="square" rtlCol="0">
            <a:spAutoFit/>
          </a:bodyPr>
          <a:lstStyle/>
          <a:p>
            <a:r>
              <a:rPr kumimoji="1"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以下の支給要件をすべて満たしている方が対象となります。</a:t>
            </a:r>
            <a:endParaRPr kumimoji="1" lang="ja-JP" altLang="en-US" sz="12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p:cNvSpPr txBox="1"/>
          <p:nvPr/>
        </p:nvSpPr>
        <p:spPr>
          <a:xfrm>
            <a:off x="1248467" y="7407024"/>
            <a:ext cx="4665154" cy="276999"/>
          </a:xfrm>
          <a:prstGeom prst="rect">
            <a:avLst/>
          </a:prstGeom>
          <a:noFill/>
        </p:spPr>
        <p:txBody>
          <a:bodyPr wrap="square" rtlCol="0">
            <a:spAutoFit/>
          </a:bodyPr>
          <a:lstStyle/>
          <a:p>
            <a:r>
              <a:rPr kumimoji="1"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以下の支給要件をすべて満たしている方が対象となります。</a:t>
            </a:r>
            <a:endParaRPr kumimoji="1" lang="ja-JP" altLang="en-US" sz="12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フローチャート: 端子 25"/>
          <p:cNvSpPr/>
          <p:nvPr/>
        </p:nvSpPr>
        <p:spPr>
          <a:xfrm>
            <a:off x="80093" y="6959625"/>
            <a:ext cx="2880000" cy="324000"/>
          </a:xfrm>
          <a:prstGeom prst="roundRect">
            <a:avLst>
              <a:gd name="adj" fmla="val 29643"/>
            </a:avLst>
          </a:prstGeom>
          <a:solidFill>
            <a:schemeClr val="bg1"/>
          </a:solidFill>
          <a:ln w="25400">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lIns="108000" rIns="72000" bIns="0" rtlCol="0" anchor="ctr"/>
          <a:lstStyle/>
          <a:p>
            <a:pPr algn="ctr"/>
            <a:r>
              <a:rPr kumimoji="1" lang="ja-JP" altLang="en-US" sz="1600" b="1" dirty="0" smtClean="0">
                <a:solidFill>
                  <a:schemeClr val="accent6">
                    <a:lumMod val="50000"/>
                  </a:schemeClr>
                </a:solidFill>
                <a:latin typeface="メイリオ" panose="020B0604030504040204" pitchFamily="50" charset="-128"/>
                <a:ea typeface="メイリオ" panose="020B0604030504040204" pitchFamily="50" charset="-128"/>
              </a:rPr>
              <a:t>給付金種別が 「障害」 の方</a:t>
            </a:r>
            <a:endParaRPr kumimoji="1" lang="ja-JP" altLang="en-US" sz="16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34" name="フローチャート: 端子 25"/>
          <p:cNvSpPr/>
          <p:nvPr/>
        </p:nvSpPr>
        <p:spPr>
          <a:xfrm>
            <a:off x="180779" y="2650567"/>
            <a:ext cx="792000" cy="36000"/>
          </a:xfrm>
          <a:prstGeom prst="roundRect">
            <a:avLst/>
          </a:prstGeom>
          <a:solidFill>
            <a:schemeClr val="accent6">
              <a:lumMod val="50000"/>
            </a:schemeClr>
          </a:solidFill>
          <a:ln w="19050">
            <a:noFill/>
          </a:ln>
        </p:spPr>
        <p:style>
          <a:lnRef idx="2">
            <a:schemeClr val="accent1"/>
          </a:lnRef>
          <a:fillRef idx="1">
            <a:schemeClr val="lt1"/>
          </a:fillRef>
          <a:effectRef idx="0">
            <a:schemeClr val="accent1"/>
          </a:effectRef>
          <a:fontRef idx="minor">
            <a:schemeClr val="dk1"/>
          </a:fontRef>
        </p:style>
        <p:txBody>
          <a:bodyPr lIns="0" tIns="0" rIns="0" rtlCol="0" anchor="b" anchorCtr="0"/>
          <a:lstStyle/>
          <a:p>
            <a:r>
              <a:rPr kumimoji="1" lang="ja-JP" altLang="en-US" sz="1400" b="1" dirty="0" smtClean="0">
                <a:solidFill>
                  <a:schemeClr val="accent6">
                    <a:lumMod val="50000"/>
                  </a:schemeClr>
                </a:solidFill>
                <a:latin typeface="メイリオ" panose="020B0604030504040204" pitchFamily="50" charset="-128"/>
                <a:ea typeface="メイリオ" panose="020B0604030504040204" pitchFamily="50" charset="-128"/>
              </a:rPr>
              <a:t>■ 給付額</a:t>
            </a:r>
            <a:endParaRPr kumimoji="1" lang="ja-JP" altLang="en-US" sz="14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35" name="フローチャート: 端子 25"/>
          <p:cNvSpPr/>
          <p:nvPr/>
        </p:nvSpPr>
        <p:spPr>
          <a:xfrm>
            <a:off x="180779" y="1213400"/>
            <a:ext cx="972000" cy="36000"/>
          </a:xfrm>
          <a:prstGeom prst="roundRect">
            <a:avLst/>
          </a:prstGeom>
          <a:solidFill>
            <a:schemeClr val="accent6">
              <a:lumMod val="50000"/>
            </a:schemeClr>
          </a:solidFill>
          <a:ln w="19050">
            <a:noFill/>
          </a:ln>
        </p:spPr>
        <p:style>
          <a:lnRef idx="2">
            <a:schemeClr val="accent1"/>
          </a:lnRef>
          <a:fillRef idx="1">
            <a:schemeClr val="lt1"/>
          </a:fillRef>
          <a:effectRef idx="0">
            <a:schemeClr val="accent1"/>
          </a:effectRef>
          <a:fontRef idx="minor">
            <a:schemeClr val="dk1"/>
          </a:fontRef>
        </p:style>
        <p:txBody>
          <a:bodyPr lIns="0" tIns="0" rIns="0" rtlCol="0" anchor="b" anchorCtr="0"/>
          <a:lstStyle/>
          <a:p>
            <a:r>
              <a:rPr kumimoji="1" lang="ja-JP" altLang="en-US" sz="1400" b="1" dirty="0" smtClean="0">
                <a:solidFill>
                  <a:schemeClr val="accent6">
                    <a:lumMod val="50000"/>
                  </a:schemeClr>
                </a:solidFill>
                <a:latin typeface="メイリオ" panose="020B0604030504040204" pitchFamily="50" charset="-128"/>
                <a:ea typeface="メイリオ" panose="020B0604030504040204" pitchFamily="50" charset="-128"/>
              </a:rPr>
              <a:t>■ 支給要件</a:t>
            </a:r>
            <a:endParaRPr kumimoji="1" lang="ja-JP" altLang="en-US" sz="14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36" name="フローチャート: 端子 25"/>
          <p:cNvSpPr/>
          <p:nvPr/>
        </p:nvSpPr>
        <p:spPr>
          <a:xfrm>
            <a:off x="180779" y="8964978"/>
            <a:ext cx="792000" cy="36000"/>
          </a:xfrm>
          <a:prstGeom prst="roundRect">
            <a:avLst/>
          </a:prstGeom>
          <a:solidFill>
            <a:schemeClr val="accent6">
              <a:lumMod val="50000"/>
            </a:schemeClr>
          </a:solidFill>
          <a:ln w="19050">
            <a:noFill/>
          </a:ln>
        </p:spPr>
        <p:style>
          <a:lnRef idx="2">
            <a:schemeClr val="accent1"/>
          </a:lnRef>
          <a:fillRef idx="1">
            <a:schemeClr val="lt1"/>
          </a:fillRef>
          <a:effectRef idx="0">
            <a:schemeClr val="accent1"/>
          </a:effectRef>
          <a:fontRef idx="minor">
            <a:schemeClr val="dk1"/>
          </a:fontRef>
        </p:style>
        <p:txBody>
          <a:bodyPr lIns="0" tIns="0" rIns="0" rtlCol="0" anchor="b" anchorCtr="0"/>
          <a:lstStyle/>
          <a:p>
            <a:r>
              <a:rPr kumimoji="1" lang="ja-JP" altLang="en-US" sz="1400" b="1" dirty="0" smtClean="0">
                <a:solidFill>
                  <a:schemeClr val="accent6">
                    <a:lumMod val="50000"/>
                  </a:schemeClr>
                </a:solidFill>
                <a:latin typeface="メイリオ" panose="020B0604030504040204" pitchFamily="50" charset="-128"/>
                <a:ea typeface="メイリオ" panose="020B0604030504040204" pitchFamily="50" charset="-128"/>
              </a:rPr>
              <a:t>■ 給付額</a:t>
            </a:r>
            <a:endParaRPr kumimoji="1" lang="ja-JP" altLang="en-US" sz="14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37" name="フローチャート: 端子 25"/>
          <p:cNvSpPr/>
          <p:nvPr/>
        </p:nvSpPr>
        <p:spPr>
          <a:xfrm>
            <a:off x="180779" y="7588750"/>
            <a:ext cx="972000" cy="36000"/>
          </a:xfrm>
          <a:prstGeom prst="roundRect">
            <a:avLst/>
          </a:prstGeom>
          <a:solidFill>
            <a:schemeClr val="accent6">
              <a:lumMod val="50000"/>
            </a:schemeClr>
          </a:solidFill>
          <a:ln w="19050">
            <a:noFill/>
          </a:ln>
        </p:spPr>
        <p:style>
          <a:lnRef idx="2">
            <a:schemeClr val="accent1"/>
          </a:lnRef>
          <a:fillRef idx="1">
            <a:schemeClr val="lt1"/>
          </a:fillRef>
          <a:effectRef idx="0">
            <a:schemeClr val="accent1"/>
          </a:effectRef>
          <a:fontRef idx="minor">
            <a:schemeClr val="dk1"/>
          </a:fontRef>
        </p:style>
        <p:txBody>
          <a:bodyPr lIns="0" tIns="0" rIns="0" rtlCol="0" anchor="b" anchorCtr="0"/>
          <a:lstStyle/>
          <a:p>
            <a:r>
              <a:rPr kumimoji="1" lang="ja-JP" altLang="en-US" sz="1400" b="1" dirty="0" smtClean="0">
                <a:solidFill>
                  <a:schemeClr val="accent6">
                    <a:lumMod val="50000"/>
                  </a:schemeClr>
                </a:solidFill>
                <a:latin typeface="メイリオ" panose="020B0604030504040204" pitchFamily="50" charset="-128"/>
                <a:ea typeface="メイリオ" panose="020B0604030504040204" pitchFamily="50" charset="-128"/>
              </a:rPr>
              <a:t>■ 支給要件</a:t>
            </a:r>
            <a:endParaRPr kumimoji="1" lang="ja-JP" altLang="en-US" sz="1400" b="1" dirty="0">
              <a:solidFill>
                <a:schemeClr val="accent6">
                  <a:lumMod val="50000"/>
                </a:schemeClr>
              </a:solidFill>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81000" y="118527"/>
            <a:ext cx="6696000" cy="324000"/>
            <a:chOff x="81000" y="118527"/>
            <a:chExt cx="6696000" cy="324000"/>
          </a:xfrm>
        </p:grpSpPr>
        <p:sp>
          <p:nvSpPr>
            <p:cNvPr id="10" name="正方形/長方形 9"/>
            <p:cNvSpPr/>
            <p:nvPr/>
          </p:nvSpPr>
          <p:spPr>
            <a:xfrm>
              <a:off x="81000" y="118527"/>
              <a:ext cx="6696000" cy="324000"/>
            </a:xfrm>
            <a:prstGeom prst="rect">
              <a:avLst/>
            </a:prstGeom>
            <a:solidFill>
              <a:schemeClr val="bg1"/>
            </a:solidFill>
            <a:ln w="254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accent6">
                      <a:lumMod val="50000"/>
                    </a:schemeClr>
                  </a:solidFill>
                  <a:latin typeface="Meiryo UI" panose="020B0604030504040204" pitchFamily="50" charset="-128"/>
                  <a:ea typeface="Meiryo UI" panose="020B0604030504040204" pitchFamily="50" charset="-128"/>
                </a:rPr>
                <a:t>　</a:t>
              </a:r>
              <a:r>
                <a:rPr kumimoji="1" lang="ja-JP" altLang="en-US" b="1" dirty="0" smtClean="0">
                  <a:solidFill>
                    <a:schemeClr val="accent6">
                      <a:lumMod val="50000"/>
                    </a:schemeClr>
                  </a:solidFill>
                  <a:latin typeface="Meiryo UI" panose="020B0604030504040204" pitchFamily="50" charset="-128"/>
                  <a:ea typeface="Meiryo UI" panose="020B0604030504040204" pitchFamily="50" charset="-128"/>
                </a:rPr>
                <a:t>　　支給</a:t>
              </a:r>
              <a:r>
                <a:rPr kumimoji="1" lang="ja-JP" altLang="en-US" b="1" dirty="0">
                  <a:solidFill>
                    <a:schemeClr val="accent6">
                      <a:lumMod val="50000"/>
                    </a:schemeClr>
                  </a:solidFill>
                  <a:latin typeface="Meiryo UI" panose="020B0604030504040204" pitchFamily="50" charset="-128"/>
                  <a:ea typeface="Meiryo UI" panose="020B0604030504040204" pitchFamily="50" charset="-128"/>
                </a:rPr>
                <a:t>要件</a:t>
              </a:r>
              <a:r>
                <a:rPr kumimoji="1" lang="ja-JP" altLang="en-US" b="1" dirty="0" smtClean="0">
                  <a:solidFill>
                    <a:schemeClr val="accent6">
                      <a:lumMod val="50000"/>
                    </a:schemeClr>
                  </a:solidFill>
                  <a:latin typeface="Meiryo UI" panose="020B0604030504040204" pitchFamily="50" charset="-128"/>
                  <a:ea typeface="Meiryo UI" panose="020B0604030504040204" pitchFamily="50" charset="-128"/>
                </a:rPr>
                <a:t>と給付額の計算方法</a:t>
              </a:r>
              <a:endParaRPr kumimoji="1" lang="ja-JP" altLang="en-US"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81000" y="118527"/>
              <a:ext cx="360000" cy="3240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9" name="正方形/長方形 38"/>
          <p:cNvSpPr/>
          <p:nvPr/>
        </p:nvSpPr>
        <p:spPr>
          <a:xfrm>
            <a:off x="199533" y="5921564"/>
            <a:ext cx="6483648" cy="775117"/>
          </a:xfrm>
          <a:prstGeom prst="rect">
            <a:avLst/>
          </a:prstGeom>
          <a:noFill/>
          <a:ln>
            <a:solidFill>
              <a:schemeClr val="accent6">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51450" indent="-171450">
              <a:spcBef>
                <a:spcPts val="600"/>
              </a:spcBef>
              <a:buFont typeface="Wingdings" panose="05000000000000000000" pitchFamily="2" charset="2"/>
              <a:buChar char="Ø"/>
            </a:pP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納付済月数が</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480</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カ月、全額免除月数が</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カ月の場合</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60000"/>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① 　</a:t>
            </a:r>
            <a:r>
              <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5,030</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480</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480</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5,030</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円　 ② </a:t>
            </a:r>
            <a:r>
              <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10,856</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0</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480</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360000"/>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＜合計＞① </a:t>
            </a:r>
            <a:r>
              <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5,030</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円＋②</a:t>
            </a:r>
            <a:r>
              <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0</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5,030</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円（月額）</a:t>
            </a:r>
            <a:endParaRPr kumimoji="1" lang="ja-JP" altLang="en-US" sz="1200" dirty="0">
              <a:solidFill>
                <a:sysClr val="windowText" lastClr="000000"/>
              </a:solidFill>
            </a:endParaRPr>
          </a:p>
        </p:txBody>
      </p:sp>
      <p:sp>
        <p:nvSpPr>
          <p:cNvPr id="40" name="テキスト ボックス 39"/>
          <p:cNvSpPr txBox="1"/>
          <p:nvPr/>
        </p:nvSpPr>
        <p:spPr>
          <a:xfrm>
            <a:off x="199533" y="5779233"/>
            <a:ext cx="1004455" cy="235558"/>
          </a:xfrm>
          <a:prstGeom prst="rect">
            <a:avLst/>
          </a:prstGeom>
          <a:solidFill>
            <a:schemeClr val="bg1"/>
          </a:solidFill>
          <a:ln w="12700">
            <a:solidFill>
              <a:schemeClr val="accent6">
                <a:lumMod val="50000"/>
              </a:schemeClr>
            </a:solidFill>
          </a:ln>
        </p:spPr>
        <p:txBody>
          <a:bodyPr wrap="square" tIns="25200" bIns="25200" rtlCol="0" anchor="ctr" anchorCtr="1">
            <a:spAutoFit/>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給付額の例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2924093" y="440337"/>
            <a:ext cx="3946859" cy="230832"/>
          </a:xfrm>
          <a:prstGeom prst="rect">
            <a:avLst/>
          </a:prstGeom>
          <a:noFill/>
        </p:spPr>
        <p:txBody>
          <a:bodyPr wrap="square" rtlCol="0">
            <a:spAutoFit/>
          </a:bodyPr>
          <a:lstStyle/>
          <a:p>
            <a:pPr algn="r"/>
            <a:r>
              <a:rPr kumimoji="1" lang="en-US" altLang="ja-JP" sz="900" spc="-1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spc="-10" dirty="0" smtClean="0">
                <a:latin typeface="メイリオ" panose="020B0604030504040204" pitchFamily="50" charset="-128"/>
                <a:ea typeface="メイリオ" panose="020B0604030504040204" pitchFamily="50" charset="-128"/>
                <a:cs typeface="メイリオ" panose="020B0604030504040204" pitchFamily="50" charset="-128"/>
              </a:rPr>
              <a:t>本パンフレットに記載の給付金額等は令和</a:t>
            </a:r>
            <a:r>
              <a:rPr kumimoji="1" lang="en-US" altLang="ja-JP" sz="900" spc="-1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900" spc="-10"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900" spc="-10" dirty="0">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900" spc="-10" dirty="0" smtClean="0">
                <a:latin typeface="メイリオ" panose="020B0604030504040204" pitchFamily="50" charset="-128"/>
                <a:ea typeface="メイリオ" panose="020B0604030504040204" pitchFamily="50" charset="-128"/>
                <a:cs typeface="メイリオ" panose="020B0604030504040204" pitchFamily="50" charset="-128"/>
              </a:rPr>
              <a:t>月時点の金額です。</a:t>
            </a:r>
            <a:endParaRPr kumimoji="1" lang="ja-JP" altLang="en-US" sz="900" spc="-1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テキスト ボックス 51"/>
          <p:cNvSpPr txBox="1"/>
          <p:nvPr/>
        </p:nvSpPr>
        <p:spPr>
          <a:xfrm>
            <a:off x="3057237" y="9655373"/>
            <a:ext cx="723900" cy="307777"/>
          </a:xfrm>
          <a:prstGeom prst="rect">
            <a:avLst/>
          </a:prstGeom>
          <a:noFill/>
        </p:spPr>
        <p:txBody>
          <a:bodyPr wrap="square" rtlCol="0">
            <a:spAutoFit/>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３</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4"/>
          <p:cNvSpPr txBox="1"/>
          <p:nvPr/>
        </p:nvSpPr>
        <p:spPr>
          <a:xfrm>
            <a:off x="6066122" y="118527"/>
            <a:ext cx="1234117"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2400" dirty="0" smtClean="0">
                <a:solidFill>
                  <a:schemeClr val="tx1">
                    <a:lumMod val="65000"/>
                    <a:lumOff val="3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見本</a:t>
            </a:r>
            <a:endParaRPr kumimoji="1" lang="ja-JP" altLang="en-US" sz="2400" dirty="0">
              <a:solidFill>
                <a:schemeClr val="tx1">
                  <a:lumMod val="65000"/>
                  <a:lumOff val="3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96274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81000" y="3566597"/>
            <a:ext cx="6696000" cy="6084000"/>
          </a:xfrm>
          <a:prstGeom prst="rect">
            <a:avLst/>
          </a:prstGeom>
          <a:ln w="19050">
            <a:noFill/>
          </a:ln>
        </p:spPr>
        <p:style>
          <a:lnRef idx="2">
            <a:schemeClr val="accent1"/>
          </a:lnRef>
          <a:fillRef idx="1">
            <a:schemeClr val="lt1"/>
          </a:fillRef>
          <a:effectRef idx="0">
            <a:schemeClr val="accent1"/>
          </a:effectRef>
          <a:fontRef idx="minor">
            <a:schemeClr val="dk1"/>
          </a:fontRef>
        </p:style>
        <p:txBody>
          <a:bodyPr lIns="72000" tIns="108000" rIns="36000" bIns="36000" rtlCol="0" anchor="t"/>
          <a:lstStyle/>
          <a:p>
            <a:pPr marL="431800" lvl="1" indent="-863600">
              <a:lnSpc>
                <a:spcPct val="110000"/>
              </a:lnSpc>
              <a:spcAft>
                <a:spcPts val="300"/>
              </a:spcAft>
            </a:pPr>
            <a:r>
              <a:rPr kumimoji="1" lang="ja-JP" altLang="en-US" sz="1400" b="1" spc="3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400" b="1" spc="3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31800" lvl="1" indent="-863600">
              <a:lnSpc>
                <a:spcPct val="110000"/>
              </a:lnSpc>
              <a:spcAft>
                <a:spcPts val="300"/>
              </a:spcAft>
            </a:pPr>
            <a:endParaRPr kumimoji="1" lang="en-US" altLang="ja-JP" sz="1400" b="1" spc="3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24800" lvl="1" indent="-171450">
              <a:lnSpc>
                <a:spcPct val="110000"/>
              </a:lnSpc>
              <a:spcAft>
                <a:spcPts val="300"/>
              </a:spcAft>
              <a:buFont typeface="Arial" panose="020B0604020202020204" pitchFamily="34" charset="0"/>
              <a:buChar char="•"/>
            </a:pP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市町村から提供を受ける所得情報により、年金生活者支援給付金の支給要件を満たしているか判定していますので、基本的に課税証明書等の添付は必要ありません。</a:t>
            </a:r>
            <a:endPar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53350" lvl="1">
              <a:lnSpc>
                <a:spcPct val="110000"/>
              </a:lnSpc>
              <a:spcAft>
                <a:spcPts val="300"/>
              </a:spcAft>
            </a:pP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spc="3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spc="30" dirty="0" smtClean="0">
                <a:latin typeface="メイリオ" panose="020B0604030504040204" pitchFamily="50" charset="-128"/>
                <a:ea typeface="メイリオ" panose="020B0604030504040204" pitchFamily="50" charset="-128"/>
                <a:cs typeface="メイリオ" panose="020B0604030504040204" pitchFamily="50" charset="-128"/>
              </a:rPr>
              <a:t>所得</a:t>
            </a:r>
            <a:r>
              <a:rPr kumimoji="1" lang="ja-JP" altLang="en-US" sz="1050" spc="30" dirty="0">
                <a:latin typeface="メイリオ" panose="020B0604030504040204" pitchFamily="50" charset="-128"/>
                <a:ea typeface="メイリオ" panose="020B0604030504040204" pitchFamily="50" charset="-128"/>
                <a:cs typeface="メイリオ" panose="020B0604030504040204" pitchFamily="50" charset="-128"/>
              </a:rPr>
              <a:t>情報を確認できない場合など</a:t>
            </a:r>
            <a:r>
              <a:rPr kumimoji="1" lang="ja-JP" altLang="en-US" sz="1050" spc="30" dirty="0" smtClean="0">
                <a:latin typeface="メイリオ" panose="020B0604030504040204" pitchFamily="50" charset="-128"/>
                <a:ea typeface="メイリオ" panose="020B0604030504040204" pitchFamily="50" charset="-128"/>
                <a:cs typeface="メイリオ" panose="020B0604030504040204" pitchFamily="50" charset="-128"/>
              </a:rPr>
              <a:t>、提出</a:t>
            </a:r>
            <a:r>
              <a:rPr kumimoji="1" lang="ja-JP" altLang="en-US" sz="1050" spc="30" dirty="0">
                <a:latin typeface="メイリオ" panose="020B0604030504040204" pitchFamily="50" charset="-128"/>
                <a:ea typeface="メイリオ" panose="020B0604030504040204" pitchFamily="50" charset="-128"/>
                <a:cs typeface="メイリオ" panose="020B0604030504040204" pitchFamily="50" charset="-128"/>
              </a:rPr>
              <a:t>をお願いする場合</a:t>
            </a:r>
            <a:r>
              <a:rPr kumimoji="1" lang="ja-JP" altLang="en-US" sz="1050" spc="30" dirty="0" smtClean="0">
                <a:latin typeface="メイリオ" panose="020B0604030504040204" pitchFamily="50" charset="-128"/>
                <a:ea typeface="メイリオ" panose="020B0604030504040204" pitchFamily="50" charset="-128"/>
                <a:cs typeface="メイリオ" panose="020B0604030504040204" pitchFamily="50" charset="-128"/>
              </a:rPr>
              <a:t>もあります。</a:t>
            </a:r>
            <a:r>
              <a:rPr kumimoji="1" lang="en-US" altLang="ja-JP" sz="1050" spc="3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050" spc="30" dirty="0" smtClean="0">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spc="3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spc="30" dirty="0" smtClean="0">
                <a:latin typeface="メイリオ" panose="020B0604030504040204" pitchFamily="50" charset="-128"/>
                <a:ea typeface="メイリオ" panose="020B0604030504040204" pitchFamily="50" charset="-128"/>
                <a:cs typeface="メイリオ" panose="020B0604030504040204" pitchFamily="50" charset="-128"/>
              </a:rPr>
              <a:t>所得</a:t>
            </a:r>
            <a:r>
              <a:rPr kumimoji="1" lang="ja-JP" altLang="en-US" sz="1050" spc="30" dirty="0">
                <a:latin typeface="メイリオ" panose="020B0604030504040204" pitchFamily="50" charset="-128"/>
                <a:ea typeface="メイリオ" panose="020B0604030504040204" pitchFamily="50" charset="-128"/>
                <a:cs typeface="メイリオ" panose="020B0604030504040204" pitchFamily="50" charset="-128"/>
              </a:rPr>
              <a:t>に関する情報について、関係法令に基づき、申告義務がある場合</a:t>
            </a:r>
            <a:r>
              <a:rPr kumimoji="1" lang="ja-JP" altLang="en-US" sz="1050" spc="30" dirty="0" smtClean="0">
                <a:latin typeface="メイリオ" panose="020B0604030504040204" pitchFamily="50" charset="-128"/>
                <a:ea typeface="メイリオ" panose="020B0604030504040204" pitchFamily="50" charset="-128"/>
                <a:cs typeface="メイリオ" panose="020B0604030504040204" pitchFamily="50" charset="-128"/>
              </a:rPr>
              <a:t>に、正しく申告する必要が</a:t>
            </a:r>
            <a:r>
              <a:rPr kumimoji="1" lang="en-US" altLang="ja-JP" sz="1050" spc="3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050" spc="30" dirty="0" smtClean="0">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050" spc="30" dirty="0" smtClean="0">
                <a:latin typeface="メイリオ" panose="020B0604030504040204" pitchFamily="50" charset="-128"/>
                <a:ea typeface="メイリオ" panose="020B0604030504040204" pitchFamily="50" charset="-128"/>
                <a:cs typeface="メイリオ" panose="020B0604030504040204" pitchFamily="50" charset="-128"/>
              </a:rPr>
              <a:t>　 　あります。</a:t>
            </a:r>
          </a:p>
          <a:p>
            <a:pPr marL="424800" lvl="1" indent="-171450">
              <a:lnSpc>
                <a:spcPct val="110000"/>
              </a:lnSpc>
              <a:spcAft>
                <a:spcPts val="300"/>
              </a:spcAft>
              <a:buFont typeface="Arial" panose="020B0604020202020204" pitchFamily="34" charset="0"/>
              <a:buChar char="•"/>
            </a:pP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支給要件を満たす場合、２年目</a:t>
            </a:r>
            <a:r>
              <a:rPr kumimoji="1" lang="ja-JP" altLang="en-US" sz="1200" spc="30" dirty="0">
                <a:latin typeface="メイリオ" panose="020B0604030504040204" pitchFamily="50" charset="-128"/>
                <a:ea typeface="メイリオ" panose="020B0604030504040204" pitchFamily="50" charset="-128"/>
                <a:cs typeface="メイリオ" panose="020B0604030504040204" pitchFamily="50" charset="-128"/>
              </a:rPr>
              <a:t>以降のお手続きは原則不要となります。</a:t>
            </a:r>
            <a:endParaRPr kumimoji="1" lang="en-US" altLang="ja-JP" sz="1200" spc="30" dirty="0">
              <a:latin typeface="メイリオ" panose="020B0604030504040204" pitchFamily="50" charset="-128"/>
              <a:ea typeface="メイリオ" panose="020B0604030504040204" pitchFamily="50" charset="-128"/>
              <a:cs typeface="メイリオ" panose="020B0604030504040204" pitchFamily="50" charset="-128"/>
            </a:endParaRPr>
          </a:p>
          <a:p>
            <a:pPr marL="424800" lvl="1" indent="-171450">
              <a:lnSpc>
                <a:spcPct val="110000"/>
              </a:lnSpc>
              <a:spcAft>
                <a:spcPts val="600"/>
              </a:spcAft>
              <a:buFont typeface="Arial" panose="020B0604020202020204" pitchFamily="34" charset="0"/>
              <a:buChar char="•"/>
            </a:pP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支給要件を満たさなくなった場合、年金生活者支援給付金は支給されません。</a:t>
            </a:r>
            <a:r>
              <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その際は「年金生活者支援給付金不該当通知書」をお送りします。</a:t>
            </a:r>
            <a:endParaRPr kumimoji="1" lang="en-US" altLang="ja-JP" sz="120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23450" lvl="1" indent="-171450">
              <a:lnSpc>
                <a:spcPct val="110000"/>
              </a:lnSpc>
              <a:spcAft>
                <a:spcPts val="1200"/>
              </a:spcAft>
              <a:buFont typeface="Arial" panose="020B0604020202020204" pitchFamily="34" charset="0"/>
              <a:buChar char="•"/>
            </a:pPr>
            <a:endPar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23450" lvl="1" indent="-171450">
              <a:lnSpc>
                <a:spcPct val="110000"/>
              </a:lnSpc>
              <a:spcAft>
                <a:spcPts val="300"/>
              </a:spcAft>
              <a:buFont typeface="Arial" panose="020B0604020202020204" pitchFamily="34" charset="0"/>
              <a:buChar char="•"/>
            </a:pP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給付額</a:t>
            </a:r>
            <a:r>
              <a:rPr kumimoji="1" lang="ja-JP" altLang="en-US"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毎年度、物価</a:t>
            </a:r>
            <a:r>
              <a:rPr kumimoji="1" lang="ja-JP" altLang="en-US"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の変動による</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改定（物価スライド改定）が</a:t>
            </a:r>
            <a:r>
              <a:rPr kumimoji="1" lang="ja-JP" altLang="en-US"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あります。</a:t>
            </a:r>
            <a:endParaRPr kumimoji="1" lang="en-US" altLang="ja-JP"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23450" lvl="1" indent="-171450">
              <a:lnSpc>
                <a:spcPct val="110000"/>
              </a:lnSpc>
              <a:spcAft>
                <a:spcPts val="600"/>
              </a:spcAft>
              <a:buFont typeface="Arial" panose="020B0604020202020204" pitchFamily="34" charset="0"/>
              <a:buChar char="•"/>
            </a:pP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給付額</a:t>
            </a:r>
            <a:r>
              <a:rPr kumimoji="1" lang="ja-JP" altLang="en-US"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を改定した場合は「年金生活者支援給付</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金支給金額</a:t>
            </a:r>
            <a:r>
              <a:rPr kumimoji="1" lang="ja-JP" altLang="en-US" sz="120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改定通知書」をお送りします</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31800" lvl="1" indent="-431800">
              <a:lnSpc>
                <a:spcPct val="110000"/>
              </a:lnSpc>
              <a:spcAft>
                <a:spcPts val="1200"/>
              </a:spcAft>
            </a:pPr>
            <a:r>
              <a:rPr kumimoji="1" lang="ja-JP" altLang="en-US" sz="1400" b="1"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400" b="1"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23450" lvl="1" indent="-171450">
              <a:lnSpc>
                <a:spcPct val="110000"/>
              </a:lnSpc>
              <a:spcAft>
                <a:spcPts val="300"/>
              </a:spcAft>
              <a:buFont typeface="Arial" panose="020B0604020202020204" pitchFamily="34" charset="0"/>
              <a:buChar char="•"/>
            </a:pPr>
            <a:r>
              <a:rPr kumimoji="1" lang="ja-JP" altLang="en-US" sz="120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次の①～③のいずれかの事由に該当した</a:t>
            </a:r>
            <a:r>
              <a:rPr kumimoji="1" lang="ja-JP" altLang="en-US" sz="120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r>
              <a:rPr kumimoji="1" lang="ja-JP" altLang="en-US" sz="1200" spc="30" dirty="0">
                <a:latin typeface="メイリオ" panose="020B0604030504040204" pitchFamily="50" charset="-128"/>
                <a:ea typeface="メイリオ" panose="020B0604030504040204" pitchFamily="50" charset="-128"/>
                <a:cs typeface="メイリオ" panose="020B0604030504040204" pitchFamily="50" charset="-128"/>
              </a:rPr>
              <a:t>年金生活者支援</a:t>
            </a:r>
            <a:r>
              <a:rPr kumimoji="1" lang="ja-JP" altLang="en-US" sz="120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給付</a:t>
            </a:r>
            <a:r>
              <a:rPr kumimoji="1" lang="ja-JP" altLang="en-US" sz="120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金は支給されません</a:t>
            </a:r>
            <a:r>
              <a:rPr kumimoji="1" lang="ja-JP" altLang="en-US" sz="120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31800" lvl="1" indent="-254000">
              <a:lnSpc>
                <a:spcPct val="110000"/>
              </a:lnSpc>
              <a:spcAft>
                <a:spcPts val="300"/>
              </a:spcAft>
            </a:pPr>
            <a:r>
              <a:rPr kumimoji="1" lang="ja-JP" altLang="en-US" sz="120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 日本</a:t>
            </a:r>
            <a:r>
              <a:rPr kumimoji="1" lang="ja-JP" altLang="en-US" sz="120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国内に住所がない</a:t>
            </a:r>
            <a:r>
              <a:rPr kumimoji="1" lang="ja-JP" altLang="en-US" sz="120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とき</a:t>
            </a:r>
            <a:endParaRPr kumimoji="1" lang="en-US" altLang="ja-JP" sz="120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31800" lvl="1" indent="-254000">
              <a:lnSpc>
                <a:spcPct val="110000"/>
              </a:lnSpc>
              <a:spcAft>
                <a:spcPts val="300"/>
              </a:spcAft>
            </a:pPr>
            <a:r>
              <a:rPr kumimoji="1" lang="ja-JP" altLang="en-US" sz="120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 年金</a:t>
            </a:r>
            <a:r>
              <a:rPr kumimoji="1" lang="ja-JP" altLang="en-US" sz="120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が全額支給停止の</a:t>
            </a:r>
            <a:r>
              <a:rPr kumimoji="1" lang="ja-JP" altLang="en-US" sz="120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とき</a:t>
            </a:r>
            <a:endParaRPr kumimoji="1" lang="en-US" altLang="ja-JP" sz="120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31800" lvl="1" indent="-254000">
              <a:lnSpc>
                <a:spcPct val="110000"/>
              </a:lnSpc>
              <a:spcAft>
                <a:spcPts val="300"/>
              </a:spcAft>
            </a:pPr>
            <a:r>
              <a:rPr kumimoji="1" lang="en-US" altLang="ja-JP" sz="120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③ 刑事施設等に拘禁されているとき</a:t>
            </a:r>
            <a:endParaRPr kumimoji="1" lang="en-US" altLang="ja-JP" sz="120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32000" lvl="1" indent="-171450">
              <a:lnSpc>
                <a:spcPct val="110000"/>
              </a:lnSpc>
              <a:spcAft>
                <a:spcPts val="600"/>
              </a:spcAft>
              <a:buFont typeface="Arial" panose="020B0604020202020204" pitchFamily="34" charset="0"/>
              <a:buChar char="•"/>
            </a:pPr>
            <a:r>
              <a:rPr kumimoji="1" lang="ja-JP" altLang="en-US" sz="120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a:t>
            </a:r>
            <a:r>
              <a:rPr kumimoji="1" lang="ja-JP" altLang="en-US" sz="1200" spc="3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または③の場合は必ず届出が必要となりますので</a:t>
            </a:r>
            <a:r>
              <a:rPr kumimoji="1" lang="ja-JP" altLang="en-US" sz="120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spc="1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ねんきん</a:t>
            </a:r>
            <a:r>
              <a:rPr kumimoji="1" lang="ja-JP" altLang="en-US" sz="1200" spc="1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ダイヤル</a:t>
            </a:r>
            <a:r>
              <a:rPr kumimoji="1" lang="ja-JP" altLang="en-US" sz="1200" spc="1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r>
              <a:rPr kumimoji="1" lang="ja-JP" altLang="en-US" sz="1200" spc="1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kumimoji="1" lang="en-US" altLang="ja-JP" sz="1200" spc="1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200" spc="1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200" spc="1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年金</a:t>
            </a:r>
            <a:r>
              <a:rPr kumimoji="1" lang="ja-JP" altLang="en-US" sz="1200" spc="1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事務所にご相談ください</a:t>
            </a:r>
            <a:r>
              <a:rPr kumimoji="1" lang="ja-JP" altLang="en-US" sz="1200" spc="1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spc="1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32000" lvl="1" indent="-255600">
              <a:lnSpc>
                <a:spcPct val="110000"/>
              </a:lnSpc>
              <a:spcAft>
                <a:spcPts val="1200"/>
              </a:spcAft>
              <a:buFont typeface="Arial" panose="020B0604020202020204" pitchFamily="34" charset="0"/>
              <a:buChar char="•"/>
            </a:pPr>
            <a:endParaRPr kumimoji="1" lang="en-US" altLang="ja-JP" sz="1200" spc="1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32000" lvl="0" indent="-255600">
              <a:lnSpc>
                <a:spcPct val="110000"/>
              </a:lnSpc>
              <a:spcAft>
                <a:spcPts val="300"/>
              </a:spcAft>
              <a:buFont typeface="Wingdings" panose="05000000000000000000" pitchFamily="2" charset="2"/>
              <a:buChar char="ü"/>
              <a:defRPr/>
            </a:pPr>
            <a:r>
              <a:rPr lang="ja-JP" altLang="en-US" sz="1200" kern="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請求書の氏名などを自筆</a:t>
            </a:r>
            <a:r>
              <a:rPr lang="ja-JP" altLang="en-US" sz="1200" kern="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200" kern="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書くことが困難な場合には、代理人などがご本人の氏名などをご記入いただけます。この場合は、押印が必要となります。</a:t>
            </a:r>
            <a:endParaRPr lang="en-US" altLang="ja-JP" sz="1200" kern="0" spc="3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3840976" y="6975078"/>
            <a:ext cx="3155778" cy="261610"/>
          </a:xfrm>
          <a:prstGeom prst="rect">
            <a:avLst/>
          </a:prstGeom>
          <a:noFill/>
        </p:spPr>
        <p:txBody>
          <a:bodyPr wrap="square" rtlCol="0">
            <a:spAutoFit/>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このご案内をお送りした方も同様です。</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フローチャート: 端子 25"/>
          <p:cNvSpPr/>
          <p:nvPr/>
        </p:nvSpPr>
        <p:spPr>
          <a:xfrm>
            <a:off x="193650" y="997205"/>
            <a:ext cx="996479" cy="324000"/>
          </a:xfrm>
          <a:custGeom>
            <a:avLst/>
            <a:gdLst>
              <a:gd name="connsiteX0" fmla="*/ 3475 w 21600"/>
              <a:gd name="connsiteY0" fmla="*/ 0 h 21600"/>
              <a:gd name="connsiteX1" fmla="*/ 18125 w 21600"/>
              <a:gd name="connsiteY1" fmla="*/ 0 h 21600"/>
              <a:gd name="connsiteX2" fmla="*/ 21600 w 21600"/>
              <a:gd name="connsiteY2" fmla="*/ 10800 h 21600"/>
              <a:gd name="connsiteX3" fmla="*/ 18125 w 21600"/>
              <a:gd name="connsiteY3" fmla="*/ 21600 h 21600"/>
              <a:gd name="connsiteX4" fmla="*/ 3475 w 21600"/>
              <a:gd name="connsiteY4" fmla="*/ 21600 h 21600"/>
              <a:gd name="connsiteX5" fmla="*/ 0 w 21600"/>
              <a:gd name="connsiteY5" fmla="*/ 10800 h 21600"/>
              <a:gd name="connsiteX6" fmla="*/ 3475 w 21600"/>
              <a:gd name="connsiteY6" fmla="*/ 0 h 21600"/>
              <a:gd name="connsiteX0" fmla="*/ 3475 w 21600"/>
              <a:gd name="connsiteY0" fmla="*/ 0 h 21600"/>
              <a:gd name="connsiteX1" fmla="*/ 18125 w 21600"/>
              <a:gd name="connsiteY1" fmla="*/ 0 h 21600"/>
              <a:gd name="connsiteX2" fmla="*/ 21600 w 21600"/>
              <a:gd name="connsiteY2" fmla="*/ 10800 h 21600"/>
              <a:gd name="connsiteX3" fmla="*/ 18125 w 21600"/>
              <a:gd name="connsiteY3" fmla="*/ 21600 h 21600"/>
              <a:gd name="connsiteX4" fmla="*/ 3475 w 21600"/>
              <a:gd name="connsiteY4" fmla="*/ 21600 h 21600"/>
              <a:gd name="connsiteX5" fmla="*/ 0 w 21600"/>
              <a:gd name="connsiteY5" fmla="*/ 10800 h 21600"/>
              <a:gd name="connsiteX6" fmla="*/ 3475 w 21600"/>
              <a:gd name="connsiteY6" fmla="*/ 0 h 21600"/>
              <a:gd name="connsiteX0" fmla="*/ 3475 w 21600"/>
              <a:gd name="connsiteY0" fmla="*/ 0 h 21600"/>
              <a:gd name="connsiteX1" fmla="*/ 18125 w 21600"/>
              <a:gd name="connsiteY1" fmla="*/ 0 h 21600"/>
              <a:gd name="connsiteX2" fmla="*/ 21600 w 21600"/>
              <a:gd name="connsiteY2" fmla="*/ 10800 h 21600"/>
              <a:gd name="connsiteX3" fmla="*/ 18125 w 21600"/>
              <a:gd name="connsiteY3" fmla="*/ 21600 h 21600"/>
              <a:gd name="connsiteX4" fmla="*/ 3475 w 21600"/>
              <a:gd name="connsiteY4" fmla="*/ 21600 h 21600"/>
              <a:gd name="connsiteX5" fmla="*/ 0 w 21600"/>
              <a:gd name="connsiteY5" fmla="*/ 10800 h 21600"/>
              <a:gd name="connsiteX6" fmla="*/ 3475 w 21600"/>
              <a:gd name="connsiteY6" fmla="*/ 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00" h="21600">
                <a:moveTo>
                  <a:pt x="3475" y="0"/>
                </a:moveTo>
                <a:lnTo>
                  <a:pt x="18125" y="0"/>
                </a:lnTo>
                <a:cubicBezTo>
                  <a:pt x="20044" y="0"/>
                  <a:pt x="21634" y="1555"/>
                  <a:pt x="21600" y="10800"/>
                </a:cubicBezTo>
                <a:cubicBezTo>
                  <a:pt x="21566" y="20045"/>
                  <a:pt x="20044" y="21600"/>
                  <a:pt x="18125" y="21600"/>
                </a:cubicBezTo>
                <a:lnTo>
                  <a:pt x="3475" y="21600"/>
                </a:lnTo>
                <a:cubicBezTo>
                  <a:pt x="1556" y="21600"/>
                  <a:pt x="0" y="20563"/>
                  <a:pt x="0" y="10800"/>
                </a:cubicBezTo>
                <a:cubicBezTo>
                  <a:pt x="0" y="1037"/>
                  <a:pt x="1556" y="0"/>
                  <a:pt x="3475" y="0"/>
                </a:cubicBezTo>
                <a:close/>
              </a:path>
            </a:pathLst>
          </a:custGeom>
          <a:noFill/>
          <a:ln w="19050">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b="1" dirty="0">
                <a:solidFill>
                  <a:schemeClr val="accent6">
                    <a:lumMod val="50000"/>
                  </a:schemeClr>
                </a:solidFill>
                <a:latin typeface="Meiryo UI" panose="020B0604030504040204" pitchFamily="50" charset="-128"/>
                <a:ea typeface="Meiryo UI" panose="020B0604030504040204" pitchFamily="50" charset="-128"/>
              </a:rPr>
              <a:t>給付額</a:t>
            </a:r>
          </a:p>
        </p:txBody>
      </p:sp>
      <p:sp>
        <p:nvSpPr>
          <p:cNvPr id="39" name="正方形/長方形 38"/>
          <p:cNvSpPr/>
          <p:nvPr/>
        </p:nvSpPr>
        <p:spPr>
          <a:xfrm>
            <a:off x="81000" y="734896"/>
            <a:ext cx="6696000" cy="2556000"/>
          </a:xfrm>
          <a:prstGeom prst="rect">
            <a:avLst/>
          </a:prstGeom>
          <a:ln w="19050">
            <a:noFill/>
          </a:ln>
        </p:spPr>
        <p:style>
          <a:lnRef idx="2">
            <a:schemeClr val="accent1"/>
          </a:lnRef>
          <a:fillRef idx="1">
            <a:schemeClr val="lt1"/>
          </a:fillRef>
          <a:effectRef idx="0">
            <a:schemeClr val="accent1"/>
          </a:effectRef>
          <a:fontRef idx="minor">
            <a:schemeClr val="dk1"/>
          </a:fontRef>
        </p:style>
        <p:txBody>
          <a:bodyPr lIns="72000" tIns="252000" rIns="36000" bIns="0" rtlCol="0" anchor="t"/>
          <a:lstStyle/>
          <a:p>
            <a:pPr marL="361950" indent="-361950" defTabSz="361950">
              <a:lnSpc>
                <a:spcPct val="120000"/>
              </a:lnSpc>
              <a:spcAft>
                <a:spcPts val="800"/>
              </a:spcAft>
            </a:pPr>
            <a:endParaRPr kumimoji="1" lang="ja-JP" altLang="en-US" sz="1000" spc="3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defTabSz="361950">
              <a:lnSpc>
                <a:spcPct val="110000"/>
              </a:lnSpc>
            </a:pPr>
            <a:r>
              <a:rPr kumimoji="1" lang="ja-JP" altLang="en-US" sz="1400" spc="3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①　遺族基礎年金を受けている</a:t>
            </a:r>
          </a:p>
          <a:p>
            <a:pPr marL="361950" indent="-361950" defTabSz="361950">
              <a:lnSpc>
                <a:spcPct val="120000"/>
              </a:lnSpc>
              <a:spcAft>
                <a:spcPts val="300"/>
              </a:spcAft>
            </a:pP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　　②　前年の所得額が「</a:t>
            </a:r>
            <a:r>
              <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rPr>
              <a:t>4,621,000</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円＋扶養親族の数</a:t>
            </a:r>
            <a:r>
              <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rPr>
              <a:t>×38</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万円</a:t>
            </a:r>
            <a:r>
              <a:rPr kumimoji="1" lang="en-US" altLang="ja-JP" sz="1200" spc="30" baseline="300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」以下である</a:t>
            </a:r>
            <a:endPar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ct val="110000"/>
              </a:lnSpc>
            </a:pPr>
            <a:r>
              <a:rPr kumimoji="1" lang="ja-JP" altLang="en-US" sz="1050" spc="3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spc="3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spc="3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同一生計配偶者のうち</a:t>
            </a:r>
            <a:r>
              <a:rPr kumimoji="1" lang="en-US" altLang="ja-JP"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70</a:t>
            </a:r>
            <a:r>
              <a:rPr kumimoji="1" lang="ja-JP" altLang="en-US"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歳以上の者または老人扶養親族の場合は</a:t>
            </a:r>
            <a:r>
              <a:rPr kumimoji="1" lang="en-US" altLang="ja-JP"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48</a:t>
            </a:r>
            <a:r>
              <a:rPr kumimoji="1" lang="ja-JP" altLang="en-US"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ct val="110000"/>
              </a:lnSpc>
            </a:pPr>
            <a:r>
              <a:rPr kumimoji="1" lang="ja-JP" altLang="en-US"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特定扶養親族または</a:t>
            </a:r>
            <a:r>
              <a:rPr kumimoji="1" lang="en-US" altLang="ja-JP"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16</a:t>
            </a:r>
            <a:r>
              <a:rPr kumimoji="1" lang="ja-JP" altLang="en-US"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歳以上</a:t>
            </a:r>
            <a:r>
              <a:rPr kumimoji="1" lang="en-US" altLang="ja-JP"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19</a:t>
            </a:r>
            <a:r>
              <a:rPr kumimoji="1" lang="ja-JP" altLang="en-US"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歳未満の扶養親族の場合は</a:t>
            </a:r>
            <a:r>
              <a:rPr kumimoji="1" lang="en-US" altLang="ja-JP"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63</a:t>
            </a:r>
            <a:r>
              <a:rPr kumimoji="1" lang="ja-JP" altLang="en-US"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万円となります。</a:t>
            </a:r>
            <a:endParaRPr kumimoji="1" lang="en-US" altLang="ja-JP" sz="1050" spc="3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defTabSz="361950">
              <a:spcAft>
                <a:spcPts val="700"/>
              </a:spcAft>
            </a:pPr>
            <a:r>
              <a:rPr kumimoji="1" lang="ja-JP" altLang="en-US" sz="1000" spc="3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900" spc="3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indent="-323850" defTabSz="361950">
              <a:spcBef>
                <a:spcPts val="900"/>
              </a:spcBef>
            </a:pPr>
            <a:r>
              <a:rPr kumimoji="1" lang="ja-JP" altLang="en-US" sz="1600" spc="3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b="1"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1"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5,030</a:t>
            </a:r>
            <a:r>
              <a:rPr kumimoji="1" lang="ja-JP" altLang="en-US" sz="1400" b="1"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400" b="1" spc="30" dirty="0" smtClean="0">
                <a:latin typeface="メイリオ" panose="020B0604030504040204" pitchFamily="50" charset="-128"/>
                <a:ea typeface="メイリオ" panose="020B0604030504040204" pitchFamily="50" charset="-128"/>
                <a:cs typeface="メイリオ" panose="020B0604030504040204" pitchFamily="50" charset="-128"/>
              </a:rPr>
              <a:t>（月額）</a:t>
            </a:r>
            <a:endParaRPr kumimoji="1" lang="en-US" altLang="ja-JP" sz="1400" b="1" spc="3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indent="-323850" defTabSz="361950">
              <a:lnSpc>
                <a:spcPct val="120000"/>
              </a:lnSpc>
            </a:pPr>
            <a:r>
              <a:rPr kumimoji="1" lang="ja-JP" altLang="en-US" sz="1400" b="1" spc="3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spc="3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ただし、</a:t>
            </a:r>
            <a:r>
              <a:rPr kumimoji="1" lang="en-US" altLang="ja-JP" sz="1200" spc="3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spc="30" dirty="0" smtClean="0">
                <a:latin typeface="メイリオ" panose="020B0604030504040204" pitchFamily="50" charset="-128"/>
                <a:ea typeface="メイリオ" panose="020B0604030504040204" pitchFamily="50" charset="-128"/>
                <a:cs typeface="メイリオ" panose="020B0604030504040204" pitchFamily="50" charset="-128"/>
              </a:rPr>
              <a:t>人以上の子が遺族基礎年金を受給している</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場合は、</a:t>
            </a:r>
            <a:r>
              <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5,030</a:t>
            </a:r>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円を子の数で　</a:t>
            </a:r>
            <a:endParaRPr kumimoji="1" lang="en-US" altLang="ja-JP"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8000" indent="-323850" defTabSz="361950"/>
            <a:r>
              <a:rPr kumimoji="1" lang="ja-JP" altLang="en-US" sz="12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割った金額がそれぞれにお支払いとなります。</a:t>
            </a:r>
            <a:endParaRPr kumimoji="1" lang="ja-JP" altLang="en-US" sz="1000" spc="3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defTabSz="361950">
              <a:lnSpc>
                <a:spcPct val="120000"/>
              </a:lnSpc>
              <a:spcAft>
                <a:spcPts val="600"/>
              </a:spcAft>
            </a:pPr>
            <a:endParaRPr kumimoji="1" lang="ja-JP" altLang="en-US" sz="1400" spc="3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フローチャート: 端子 25"/>
          <p:cNvSpPr/>
          <p:nvPr/>
        </p:nvSpPr>
        <p:spPr>
          <a:xfrm>
            <a:off x="104167" y="552256"/>
            <a:ext cx="2880000" cy="325708"/>
          </a:xfrm>
          <a:prstGeom prst="roundRect">
            <a:avLst>
              <a:gd name="adj" fmla="val 29643"/>
            </a:avLst>
          </a:prstGeom>
          <a:solidFill>
            <a:schemeClr val="bg1"/>
          </a:solidFill>
          <a:ln w="25400">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lIns="108000" rIns="72000" bIns="0" rtlCol="0" anchor="ctr"/>
          <a:lstStyle/>
          <a:p>
            <a:pPr algn="ctr"/>
            <a:r>
              <a:rPr kumimoji="1" lang="ja-JP" altLang="en-US" sz="1600" b="1" dirty="0" smtClean="0">
                <a:solidFill>
                  <a:schemeClr val="accent6">
                    <a:lumMod val="50000"/>
                  </a:schemeClr>
                </a:solidFill>
                <a:latin typeface="メイリオ" panose="020B0604030504040204" pitchFamily="50" charset="-128"/>
                <a:ea typeface="メイリオ" panose="020B0604030504040204" pitchFamily="50" charset="-128"/>
              </a:rPr>
              <a:t>給付金種別が 「遺族」 の方</a:t>
            </a:r>
            <a:endParaRPr kumimoji="1" lang="ja-JP" altLang="en-US" sz="16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255734" y="1010596"/>
            <a:ext cx="4665154" cy="276999"/>
          </a:xfrm>
          <a:prstGeom prst="rect">
            <a:avLst/>
          </a:prstGeom>
          <a:noFill/>
        </p:spPr>
        <p:txBody>
          <a:bodyPr wrap="square" rtlCol="0">
            <a:spAutoFit/>
          </a:bodyPr>
          <a:lstStyle/>
          <a:p>
            <a:r>
              <a:rPr kumimoji="1"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以下の支給要件をすべて満たしている方が対象となります。</a:t>
            </a:r>
            <a:endParaRPr kumimoji="1" lang="ja-JP" altLang="en-US" sz="12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フローチャート: 端子 25"/>
          <p:cNvSpPr/>
          <p:nvPr/>
        </p:nvSpPr>
        <p:spPr>
          <a:xfrm>
            <a:off x="143708" y="4131280"/>
            <a:ext cx="1512000" cy="36000"/>
          </a:xfrm>
          <a:prstGeom prst="roundRect">
            <a:avLst/>
          </a:prstGeom>
          <a:solidFill>
            <a:schemeClr val="accent6">
              <a:lumMod val="50000"/>
            </a:schemeClr>
          </a:solidFill>
          <a:ln w="19050">
            <a:noFill/>
          </a:ln>
        </p:spPr>
        <p:style>
          <a:lnRef idx="2">
            <a:schemeClr val="accent1"/>
          </a:lnRef>
          <a:fillRef idx="1">
            <a:schemeClr val="lt1"/>
          </a:fillRef>
          <a:effectRef idx="0">
            <a:schemeClr val="accent1"/>
          </a:effectRef>
          <a:fontRef idx="minor">
            <a:schemeClr val="dk1"/>
          </a:fontRef>
        </p:style>
        <p:txBody>
          <a:bodyPr lIns="0" tIns="0" rIns="0" rtlCol="0" anchor="b" anchorCtr="0"/>
          <a:lstStyle/>
          <a:p>
            <a:endParaRPr kumimoji="1" lang="en-US" altLang="ja-JP" sz="1400" b="1" dirty="0" smtClean="0">
              <a:solidFill>
                <a:schemeClr val="accent6">
                  <a:lumMod val="50000"/>
                </a:schemeClr>
              </a:solidFill>
              <a:latin typeface="メイリオ" panose="020B0604030504040204" pitchFamily="50" charset="-128"/>
              <a:ea typeface="メイリオ" panose="020B0604030504040204" pitchFamily="50" charset="-128"/>
            </a:endParaRPr>
          </a:p>
          <a:p>
            <a:r>
              <a:rPr kumimoji="1" lang="ja-JP" altLang="en-US" sz="1400" b="1" dirty="0" smtClean="0">
                <a:solidFill>
                  <a:schemeClr val="accent6">
                    <a:lumMod val="50000"/>
                  </a:schemeClr>
                </a:solidFill>
                <a:latin typeface="メイリオ" panose="020B0604030504040204" pitchFamily="50" charset="-128"/>
                <a:ea typeface="メイリオ" panose="020B0604030504040204" pitchFamily="50" charset="-128"/>
              </a:rPr>
              <a:t>■ 添付</a:t>
            </a:r>
            <a:r>
              <a:rPr kumimoji="1" lang="ja-JP" altLang="en-US" sz="1400" b="1" dirty="0">
                <a:solidFill>
                  <a:schemeClr val="accent6">
                    <a:lumMod val="50000"/>
                  </a:schemeClr>
                </a:solidFill>
                <a:latin typeface="メイリオ" panose="020B0604030504040204" pitchFamily="50" charset="-128"/>
                <a:ea typeface="メイリオ" panose="020B0604030504040204" pitchFamily="50" charset="-128"/>
              </a:rPr>
              <a:t>書類</a:t>
            </a:r>
            <a:r>
              <a:rPr kumimoji="1" lang="ja-JP" altLang="en-US" sz="1400" b="1" dirty="0" smtClean="0">
                <a:solidFill>
                  <a:schemeClr val="accent6">
                    <a:lumMod val="50000"/>
                  </a:schemeClr>
                </a:solidFill>
                <a:latin typeface="メイリオ" panose="020B0604030504040204" pitchFamily="50" charset="-128"/>
                <a:ea typeface="メイリオ" panose="020B0604030504040204" pitchFamily="50" charset="-128"/>
              </a:rPr>
              <a:t>は不要</a:t>
            </a:r>
            <a:endParaRPr kumimoji="1" lang="ja-JP" altLang="en-US" sz="14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44" name="フローチャート: 端子 25"/>
          <p:cNvSpPr/>
          <p:nvPr/>
        </p:nvSpPr>
        <p:spPr>
          <a:xfrm>
            <a:off x="143708" y="6258030"/>
            <a:ext cx="1332000" cy="36000"/>
          </a:xfrm>
          <a:prstGeom prst="roundRect">
            <a:avLst/>
          </a:prstGeom>
          <a:solidFill>
            <a:schemeClr val="accent6">
              <a:lumMod val="50000"/>
            </a:schemeClr>
          </a:solidFill>
          <a:ln w="19050">
            <a:noFill/>
          </a:ln>
        </p:spPr>
        <p:style>
          <a:lnRef idx="2">
            <a:schemeClr val="accent1"/>
          </a:lnRef>
          <a:fillRef idx="1">
            <a:schemeClr val="lt1"/>
          </a:fillRef>
          <a:effectRef idx="0">
            <a:schemeClr val="accent1"/>
          </a:effectRef>
          <a:fontRef idx="minor">
            <a:schemeClr val="dk1"/>
          </a:fontRef>
        </p:style>
        <p:txBody>
          <a:bodyPr lIns="0" tIns="0" rIns="0" rtlCol="0" anchor="b" anchorCtr="0"/>
          <a:lstStyle/>
          <a:p>
            <a:r>
              <a:rPr kumimoji="1" lang="ja-JP" altLang="en-US" sz="1400" b="1" dirty="0" smtClean="0">
                <a:solidFill>
                  <a:schemeClr val="accent6">
                    <a:lumMod val="50000"/>
                  </a:schemeClr>
                </a:solidFill>
                <a:latin typeface="メイリオ" panose="020B0604030504040204" pitchFamily="50" charset="-128"/>
                <a:ea typeface="メイリオ" panose="020B0604030504040204" pitchFamily="50" charset="-128"/>
              </a:rPr>
              <a:t>■ 給付</a:t>
            </a:r>
            <a:r>
              <a:rPr kumimoji="1" lang="ja-JP" altLang="en-US" sz="1400" b="1" dirty="0">
                <a:solidFill>
                  <a:schemeClr val="accent6">
                    <a:lumMod val="50000"/>
                  </a:schemeClr>
                </a:solidFill>
                <a:latin typeface="メイリオ" panose="020B0604030504040204" pitchFamily="50" charset="-128"/>
                <a:ea typeface="メイリオ" panose="020B0604030504040204" pitchFamily="50" charset="-128"/>
              </a:rPr>
              <a:t>額の改定</a:t>
            </a:r>
          </a:p>
        </p:txBody>
      </p:sp>
      <p:sp>
        <p:nvSpPr>
          <p:cNvPr id="45" name="フローチャート: 端子 25"/>
          <p:cNvSpPr/>
          <p:nvPr/>
        </p:nvSpPr>
        <p:spPr>
          <a:xfrm>
            <a:off x="143708" y="8949264"/>
            <a:ext cx="1800000" cy="36000"/>
          </a:xfrm>
          <a:prstGeom prst="roundRect">
            <a:avLst/>
          </a:prstGeom>
          <a:solidFill>
            <a:schemeClr val="accent6">
              <a:lumMod val="50000"/>
            </a:schemeClr>
          </a:solidFill>
          <a:ln w="19050">
            <a:noFill/>
          </a:ln>
        </p:spPr>
        <p:style>
          <a:lnRef idx="2">
            <a:schemeClr val="accent1"/>
          </a:lnRef>
          <a:fillRef idx="1">
            <a:schemeClr val="lt1"/>
          </a:fillRef>
          <a:effectRef idx="0">
            <a:schemeClr val="accent1"/>
          </a:effectRef>
          <a:fontRef idx="minor">
            <a:schemeClr val="dk1"/>
          </a:fontRef>
        </p:style>
        <p:txBody>
          <a:bodyPr lIns="0" tIns="0" rIns="0" rtlCol="0" anchor="b" anchorCtr="0"/>
          <a:lstStyle/>
          <a:p>
            <a:r>
              <a:rPr kumimoji="1" lang="ja-JP" altLang="en-US" sz="1400" b="1" dirty="0" smtClean="0">
                <a:solidFill>
                  <a:schemeClr val="accent6">
                    <a:lumMod val="50000"/>
                  </a:schemeClr>
                </a:solidFill>
                <a:latin typeface="メイリオ" panose="020B0604030504040204" pitchFamily="50" charset="-128"/>
                <a:ea typeface="メイリオ" panose="020B0604030504040204" pitchFamily="50" charset="-128"/>
              </a:rPr>
              <a:t>■ご</a:t>
            </a:r>
            <a:r>
              <a:rPr kumimoji="1" lang="ja-JP" altLang="en-US" sz="1400" b="1" dirty="0">
                <a:solidFill>
                  <a:schemeClr val="accent6">
                    <a:lumMod val="50000"/>
                  </a:schemeClr>
                </a:solidFill>
                <a:latin typeface="メイリオ" panose="020B0604030504040204" pitchFamily="50" charset="-128"/>
                <a:ea typeface="メイリオ" panose="020B0604030504040204" pitchFamily="50" charset="-128"/>
              </a:rPr>
              <a:t>記入</a:t>
            </a:r>
            <a:r>
              <a:rPr kumimoji="1" lang="ja-JP" altLang="en-US" sz="1400" b="1" dirty="0" smtClean="0">
                <a:solidFill>
                  <a:schemeClr val="accent6">
                    <a:lumMod val="50000"/>
                  </a:schemeClr>
                </a:solidFill>
                <a:latin typeface="メイリオ" panose="020B0604030504040204" pitchFamily="50" charset="-128"/>
                <a:ea typeface="メイリオ" panose="020B0604030504040204" pitchFamily="50" charset="-128"/>
              </a:rPr>
              <a:t>が困難</a:t>
            </a:r>
            <a:r>
              <a:rPr kumimoji="1" lang="ja-JP" altLang="en-US" sz="1400" b="1" dirty="0">
                <a:solidFill>
                  <a:schemeClr val="accent6">
                    <a:lumMod val="50000"/>
                  </a:schemeClr>
                </a:solidFill>
                <a:latin typeface="メイリオ" panose="020B0604030504040204" pitchFamily="50" charset="-128"/>
                <a:ea typeface="メイリオ" panose="020B0604030504040204" pitchFamily="50" charset="-128"/>
              </a:rPr>
              <a:t>な</a:t>
            </a:r>
            <a:r>
              <a:rPr kumimoji="1" lang="ja-JP" altLang="en-US" sz="1400" b="1" dirty="0" smtClean="0">
                <a:solidFill>
                  <a:schemeClr val="accent6">
                    <a:lumMod val="50000"/>
                  </a:schemeClr>
                </a:solidFill>
                <a:latin typeface="メイリオ" panose="020B0604030504040204" pitchFamily="50" charset="-128"/>
                <a:ea typeface="メイリオ" panose="020B0604030504040204" pitchFamily="50" charset="-128"/>
              </a:rPr>
              <a:t>場合</a:t>
            </a:r>
            <a:endParaRPr kumimoji="1" lang="ja-JP" altLang="en-US" sz="14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46" name="フローチャート: 端子 25"/>
          <p:cNvSpPr/>
          <p:nvPr/>
        </p:nvSpPr>
        <p:spPr>
          <a:xfrm>
            <a:off x="143708" y="7177259"/>
            <a:ext cx="3623430" cy="45719"/>
          </a:xfrm>
          <a:prstGeom prst="roundRect">
            <a:avLst/>
          </a:prstGeom>
          <a:solidFill>
            <a:schemeClr val="accent6">
              <a:lumMod val="50000"/>
            </a:schemeClr>
          </a:solidFill>
          <a:ln w="19050">
            <a:noFill/>
          </a:ln>
        </p:spPr>
        <p:style>
          <a:lnRef idx="2">
            <a:schemeClr val="accent1"/>
          </a:lnRef>
          <a:fillRef idx="1">
            <a:schemeClr val="lt1"/>
          </a:fillRef>
          <a:effectRef idx="0">
            <a:schemeClr val="accent1"/>
          </a:effectRef>
          <a:fontRef idx="minor">
            <a:schemeClr val="dk1"/>
          </a:fontRef>
        </p:style>
        <p:txBody>
          <a:bodyPr lIns="0" tIns="0" rIns="0" rtlCol="0" anchor="b" anchorCtr="0"/>
          <a:lstStyle/>
          <a:p>
            <a:r>
              <a:rPr kumimoji="1" lang="ja-JP" altLang="en-US" sz="1400" b="1" dirty="0" smtClean="0">
                <a:solidFill>
                  <a:schemeClr val="accent6">
                    <a:lumMod val="50000"/>
                  </a:schemeClr>
                </a:solidFill>
                <a:latin typeface="メイリオ" panose="020B0604030504040204" pitchFamily="50" charset="-128"/>
                <a:ea typeface="メイリオ" panose="020B0604030504040204" pitchFamily="50" charset="-128"/>
              </a:rPr>
              <a:t>■年金生活者支援給付金</a:t>
            </a:r>
            <a:r>
              <a:rPr kumimoji="1" lang="ja-JP" altLang="en-US" sz="1400" b="1" dirty="0">
                <a:solidFill>
                  <a:schemeClr val="accent6">
                    <a:lumMod val="50000"/>
                  </a:schemeClr>
                </a:solidFill>
                <a:latin typeface="メイリオ" panose="020B0604030504040204" pitchFamily="50" charset="-128"/>
                <a:ea typeface="メイリオ" panose="020B0604030504040204" pitchFamily="50" charset="-128"/>
              </a:rPr>
              <a:t>が支給されない</a:t>
            </a:r>
            <a:r>
              <a:rPr kumimoji="1" lang="ja-JP" altLang="en-US" sz="1400" b="1" dirty="0" smtClean="0">
                <a:solidFill>
                  <a:schemeClr val="accent6">
                    <a:lumMod val="50000"/>
                  </a:schemeClr>
                </a:solidFill>
                <a:latin typeface="メイリオ" panose="020B0604030504040204" pitchFamily="50" charset="-128"/>
                <a:ea typeface="メイリオ" panose="020B0604030504040204" pitchFamily="50" charset="-128"/>
              </a:rPr>
              <a:t>場合</a:t>
            </a:r>
            <a:endParaRPr kumimoji="1" lang="ja-JP" altLang="en-US" sz="14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47" name="フローチャート: 端子 25"/>
          <p:cNvSpPr/>
          <p:nvPr/>
        </p:nvSpPr>
        <p:spPr>
          <a:xfrm>
            <a:off x="143708" y="2401742"/>
            <a:ext cx="792000" cy="36000"/>
          </a:xfrm>
          <a:prstGeom prst="roundRect">
            <a:avLst/>
          </a:prstGeom>
          <a:solidFill>
            <a:schemeClr val="accent6">
              <a:lumMod val="50000"/>
            </a:schemeClr>
          </a:solidFill>
          <a:ln w="19050">
            <a:noFill/>
          </a:ln>
        </p:spPr>
        <p:style>
          <a:lnRef idx="2">
            <a:schemeClr val="accent1"/>
          </a:lnRef>
          <a:fillRef idx="1">
            <a:schemeClr val="lt1"/>
          </a:fillRef>
          <a:effectRef idx="0">
            <a:schemeClr val="accent1"/>
          </a:effectRef>
          <a:fontRef idx="minor">
            <a:schemeClr val="dk1"/>
          </a:fontRef>
        </p:style>
        <p:txBody>
          <a:bodyPr lIns="0" tIns="0" rIns="0" rtlCol="0" anchor="b" anchorCtr="0"/>
          <a:lstStyle/>
          <a:p>
            <a:r>
              <a:rPr kumimoji="1" lang="ja-JP" altLang="en-US" sz="1400" b="1" dirty="0" smtClean="0">
                <a:solidFill>
                  <a:schemeClr val="accent6">
                    <a:lumMod val="50000"/>
                  </a:schemeClr>
                </a:solidFill>
                <a:latin typeface="メイリオ" panose="020B0604030504040204" pitchFamily="50" charset="-128"/>
                <a:ea typeface="メイリオ" panose="020B0604030504040204" pitchFamily="50" charset="-128"/>
              </a:rPr>
              <a:t>■ 給付額</a:t>
            </a:r>
            <a:endParaRPr kumimoji="1" lang="ja-JP" altLang="en-US" sz="14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48" name="フローチャート: 端子 25"/>
          <p:cNvSpPr/>
          <p:nvPr/>
        </p:nvSpPr>
        <p:spPr>
          <a:xfrm>
            <a:off x="185195" y="1210024"/>
            <a:ext cx="972000" cy="36000"/>
          </a:xfrm>
          <a:prstGeom prst="roundRect">
            <a:avLst/>
          </a:prstGeom>
          <a:solidFill>
            <a:schemeClr val="accent6">
              <a:lumMod val="50000"/>
            </a:schemeClr>
          </a:solidFill>
          <a:ln w="19050">
            <a:noFill/>
          </a:ln>
        </p:spPr>
        <p:style>
          <a:lnRef idx="2">
            <a:schemeClr val="accent1"/>
          </a:lnRef>
          <a:fillRef idx="1">
            <a:schemeClr val="lt1"/>
          </a:fillRef>
          <a:effectRef idx="0">
            <a:schemeClr val="accent1"/>
          </a:effectRef>
          <a:fontRef idx="minor">
            <a:schemeClr val="dk1"/>
          </a:fontRef>
        </p:style>
        <p:txBody>
          <a:bodyPr lIns="0" tIns="0" rIns="0" rtlCol="0" anchor="b" anchorCtr="0"/>
          <a:lstStyle/>
          <a:p>
            <a:r>
              <a:rPr kumimoji="1" lang="ja-JP" altLang="en-US" sz="1400" b="1" dirty="0" smtClean="0">
                <a:solidFill>
                  <a:schemeClr val="accent6">
                    <a:lumMod val="50000"/>
                  </a:schemeClr>
                </a:solidFill>
                <a:latin typeface="メイリオ" panose="020B0604030504040204" pitchFamily="50" charset="-128"/>
                <a:ea typeface="メイリオ" panose="020B0604030504040204" pitchFamily="50" charset="-128"/>
              </a:rPr>
              <a:t>■ 支給要件</a:t>
            </a:r>
            <a:endParaRPr kumimoji="1" lang="ja-JP" altLang="en-US" sz="1400" b="1" dirty="0">
              <a:solidFill>
                <a:schemeClr val="accent6">
                  <a:lumMod val="50000"/>
                </a:schemeClr>
              </a:solidFill>
              <a:latin typeface="メイリオ" panose="020B0604030504040204" pitchFamily="50" charset="-128"/>
              <a:ea typeface="メイリオ" panose="020B0604030504040204" pitchFamily="50" charset="-128"/>
            </a:endParaRPr>
          </a:p>
        </p:txBody>
      </p:sp>
      <p:grpSp>
        <p:nvGrpSpPr>
          <p:cNvPr id="50" name="グループ化 49"/>
          <p:cNvGrpSpPr/>
          <p:nvPr/>
        </p:nvGrpSpPr>
        <p:grpSpPr>
          <a:xfrm>
            <a:off x="81000" y="3442349"/>
            <a:ext cx="6696000" cy="324000"/>
            <a:chOff x="81000" y="118527"/>
            <a:chExt cx="6696000" cy="324000"/>
          </a:xfrm>
        </p:grpSpPr>
        <p:sp>
          <p:nvSpPr>
            <p:cNvPr id="51" name="正方形/長方形 50"/>
            <p:cNvSpPr/>
            <p:nvPr/>
          </p:nvSpPr>
          <p:spPr>
            <a:xfrm>
              <a:off x="81000" y="118527"/>
              <a:ext cx="6696000" cy="324000"/>
            </a:xfrm>
            <a:prstGeom prst="rect">
              <a:avLst/>
            </a:prstGeom>
            <a:solidFill>
              <a:schemeClr val="bg1"/>
            </a:solidFill>
            <a:ln w="254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accent6">
                      <a:lumMod val="50000"/>
                    </a:schemeClr>
                  </a:solidFill>
                  <a:latin typeface="Meiryo UI" panose="020B0604030504040204" pitchFamily="50" charset="-128"/>
                  <a:ea typeface="Meiryo UI" panose="020B0604030504040204" pitchFamily="50" charset="-128"/>
                </a:rPr>
                <a:t>　</a:t>
              </a:r>
              <a:r>
                <a:rPr kumimoji="1" lang="ja-JP" altLang="en-US" b="1" dirty="0" smtClean="0">
                  <a:solidFill>
                    <a:schemeClr val="accent6">
                      <a:lumMod val="50000"/>
                    </a:schemeClr>
                  </a:solidFill>
                  <a:latin typeface="Meiryo UI" panose="020B0604030504040204" pitchFamily="50" charset="-128"/>
                  <a:ea typeface="Meiryo UI" panose="020B0604030504040204" pitchFamily="50" charset="-128"/>
                </a:rPr>
                <a:t>　　留意事項</a:t>
              </a:r>
              <a:endParaRPr kumimoji="1" lang="ja-JP" altLang="en-US"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52" name="正方形/長方形 51"/>
            <p:cNvSpPr/>
            <p:nvPr/>
          </p:nvSpPr>
          <p:spPr>
            <a:xfrm>
              <a:off x="81000" y="118527"/>
              <a:ext cx="360000" cy="3240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 name="テキスト ボックス 28"/>
          <p:cNvSpPr txBox="1"/>
          <p:nvPr/>
        </p:nvSpPr>
        <p:spPr>
          <a:xfrm>
            <a:off x="3057237" y="9655373"/>
            <a:ext cx="723900" cy="307777"/>
          </a:xfrm>
          <a:prstGeom prst="rect">
            <a:avLst/>
          </a:prstGeom>
          <a:noFill/>
        </p:spPr>
        <p:txBody>
          <a:bodyPr wrap="square" rtlCol="0">
            <a:spAutoFit/>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４</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4"/>
          <p:cNvSpPr txBox="1"/>
          <p:nvPr/>
        </p:nvSpPr>
        <p:spPr>
          <a:xfrm>
            <a:off x="6060469" y="31439"/>
            <a:ext cx="1234117"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2400" dirty="0" smtClean="0">
                <a:solidFill>
                  <a:schemeClr val="tx1">
                    <a:lumMod val="65000"/>
                    <a:lumOff val="3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見本</a:t>
            </a:r>
            <a:endParaRPr kumimoji="1" lang="ja-JP" altLang="en-US" sz="2400" dirty="0">
              <a:solidFill>
                <a:schemeClr val="tx1">
                  <a:lumMod val="65000"/>
                  <a:lumOff val="3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46019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r">
          <a:defRPr kumimoji="1" sz="900" spc="-60"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8558</TotalTime>
  <Words>2017</Words>
  <Application>Microsoft Office PowerPoint</Application>
  <PresentationFormat>A4 210 x 297 mm</PresentationFormat>
  <Paragraphs>165</Paragraphs>
  <Slides>4</Slides>
  <Notes>4</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4</vt:i4>
      </vt:variant>
    </vt:vector>
  </HeadingPairs>
  <TitlesOfParts>
    <vt:vector size="17" baseType="lpstr">
      <vt:lpstr>HGP行書体</vt:lpstr>
      <vt:lpstr>HG教科書体</vt:lpstr>
      <vt:lpstr>Meiryo UI</vt:lpstr>
      <vt:lpstr>ＭＳ Ｐゴシック</vt:lpstr>
      <vt:lpstr>メイリオ</vt:lpstr>
      <vt:lpstr>游ゴシック</vt:lpstr>
      <vt:lpstr>游ゴシック Light</vt:lpstr>
      <vt:lpstr>Arial</vt:lpstr>
      <vt:lpstr>Calibri</vt:lpstr>
      <vt:lpstr>Calibri Light</vt:lpstr>
      <vt:lpstr>Wingdings</vt:lpstr>
      <vt:lpstr>Office テーマ</vt:lpstr>
      <vt:lpstr>デザインの設定</vt:lpstr>
      <vt:lpstr>年金生活者支援給付金請求手続きの ご案内リーフレット</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年金生活者支援給付金制度スタート！</dc:title>
  <dc:creator>佐藤 大和(satou-yamato)</dc:creator>
  <cp:lastModifiedBy>舘野 靖史(tateno-yasushi)</cp:lastModifiedBy>
  <cp:revision>556</cp:revision>
  <cp:lastPrinted>2020-09-03T05:19:27Z</cp:lastPrinted>
  <dcterms:created xsi:type="dcterms:W3CDTF">2018-10-22T05:30:31Z</dcterms:created>
  <dcterms:modified xsi:type="dcterms:W3CDTF">2020-10-02T01:15:32Z</dcterms:modified>
</cp:coreProperties>
</file>