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8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3300"/>
    <a:srgbClr val="001400"/>
    <a:srgbClr val="006600"/>
    <a:srgbClr val="008000"/>
    <a:srgbClr val="3333FF"/>
    <a:srgbClr val="66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6391" autoAdjust="0"/>
  </p:normalViewPr>
  <p:slideViewPr>
    <p:cSldViewPr snapToGrid="0">
      <p:cViewPr varScale="1">
        <p:scale>
          <a:sx n="115" d="100"/>
          <a:sy n="115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F9A5B8AB-762C-4941-94A8-0851CE653224}" type="datetimeFigureOut">
              <a:rPr kumimoji="1" lang="ja-JP" altLang="en-US" smtClean="0"/>
              <a:t>2020/10/7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74B73DD-F38D-4F12-9B98-80290FC4E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557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29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408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64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3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28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36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6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91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6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5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436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8934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E5EFA-48C4-479A-8E6B-ADF99AFA2E42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4B256-8CAB-4575-BD24-873E1B0D1F04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99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emf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>
            <a:spLocks noChangeAspect="1"/>
          </p:cNvSpPr>
          <p:nvPr/>
        </p:nvSpPr>
        <p:spPr>
          <a:xfrm>
            <a:off x="109607" y="3568332"/>
            <a:ext cx="4795200" cy="324000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1400"/>
              </a:solidFill>
            </a:endParaRPr>
          </a:p>
        </p:txBody>
      </p:sp>
      <p:sp>
        <p:nvSpPr>
          <p:cNvPr id="34" name="正方形/長方形 33"/>
          <p:cNvSpPr>
            <a:spLocks noChangeAspect="1"/>
          </p:cNvSpPr>
          <p:nvPr/>
        </p:nvSpPr>
        <p:spPr>
          <a:xfrm>
            <a:off x="103517" y="232938"/>
            <a:ext cx="4795200" cy="324000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prstClr val="white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898717" y="232938"/>
            <a:ext cx="2501660" cy="353653"/>
          </a:xfrm>
          <a:prstGeom prst="rect">
            <a:avLst/>
          </a:prstGeom>
          <a:solidFill>
            <a:srgbClr val="00140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年金生活者支援給付金請求書</a:t>
            </a: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688486"/>
              </p:ext>
            </p:extLst>
          </p:nvPr>
        </p:nvGraphicFramePr>
        <p:xfrm>
          <a:off x="4970244" y="1014479"/>
          <a:ext cx="4667869" cy="11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0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2000">
                <a:tc row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100" b="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  <a:endParaRPr kumimoji="1" lang="ja-JP" altLang="en-US" sz="1100" b="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08000" marR="108000" marT="108000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b="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（フリガナ）</a:t>
                      </a:r>
                      <a:r>
                        <a:rPr kumimoji="1" lang="ja-JP" altLang="en-US" sz="50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endParaRPr kumimoji="1" lang="ja-JP" altLang="en-US" sz="50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132080" marT="31652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rgbClr val="0066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100" b="0" dirty="0"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32080" marR="132080" marT="36000" marB="0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n w="9525">
                          <a:noFill/>
                        </a:ln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　　　　　　　　　　　</a:t>
                      </a:r>
                      <a:r>
                        <a:rPr kumimoji="1" lang="ja-JP" altLang="en-US" sz="105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㊞</a:t>
                      </a:r>
                      <a:endParaRPr kumimoji="1" lang="en-US" altLang="ja-JP" sz="700" dirty="0" smtClean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0" marB="0" anchor="ctr">
                    <a:lnL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32080" marR="132080" marT="31652" marB="31652">
                    <a:lnL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7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基礎年金番号</a:t>
                      </a:r>
                      <a:endParaRPr kumimoji="1" lang="ja-JP" altLang="en-US" sz="87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72000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生年月日</a:t>
                      </a:r>
                      <a:endParaRPr kumimoji="1" lang="ja-JP" altLang="en-US" sz="90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72000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n w="9525">
                          <a:noFill/>
                        </a:ln>
                        <a:solidFill>
                          <a:srgbClr val="0066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1652" marB="31652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種別</a:t>
                      </a:r>
                      <a:endParaRPr kumimoji="1" lang="en-US" altLang="ja-JP" sz="600" dirty="0" smtClean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60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コード</a:t>
                      </a:r>
                      <a:endParaRPr kumimoji="1" lang="ja-JP" altLang="en-US" sz="60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" name="正方形/長方形 35"/>
          <p:cNvSpPr>
            <a:spLocks noChangeAspect="1"/>
          </p:cNvSpPr>
          <p:nvPr/>
        </p:nvSpPr>
        <p:spPr>
          <a:xfrm>
            <a:off x="4898717" y="232824"/>
            <a:ext cx="4795200" cy="324000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1400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021169" y="2449616"/>
            <a:ext cx="4572000" cy="804123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marL="216000" indent="-108000">
              <a:lnSpc>
                <a:spcPct val="120000"/>
              </a:lnSpc>
            </a:pPr>
            <a:r>
              <a:rPr kumimoji="1" lang="ja-JP" altLang="en-US" sz="9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◎ 日本年金機構では、請求者ご本人やご家族（世帯員）の所得情報を市町村</a:t>
            </a:r>
            <a:r>
              <a:rPr kumimoji="1" lang="ja-JP" altLang="en-US" sz="9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900" dirty="0" smtClean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indent="-108000">
              <a:lnSpc>
                <a:spcPct val="120000"/>
              </a:lnSpc>
            </a:pPr>
            <a:r>
              <a:rPr kumimoji="1" lang="ja-JP" altLang="en-US" sz="9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900" spc="-2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提供</a:t>
            </a:r>
            <a:r>
              <a:rPr kumimoji="1" lang="ja-JP" altLang="en-US" sz="900" spc="-2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いただき、年金生活者支援給付金の要件を判定しています。（所得に</a:t>
            </a:r>
            <a:r>
              <a:rPr kumimoji="1" lang="ja-JP" altLang="en-US" sz="900" spc="-2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 </a:t>
            </a:r>
            <a:endParaRPr kumimoji="1" lang="en-US" altLang="ja-JP" sz="900" spc="-20" dirty="0" smtClean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indent="-108000">
              <a:lnSpc>
                <a:spcPct val="120000"/>
              </a:lnSpc>
            </a:pPr>
            <a:r>
              <a:rPr kumimoji="1" lang="en-US" altLang="ja-JP" sz="9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9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r>
              <a:rPr kumimoji="1" lang="ja-JP" altLang="en-US" sz="9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について、関係法令に基づき、申告義務がある場合には、正しく申告</a:t>
            </a:r>
            <a:r>
              <a:rPr kumimoji="1" lang="ja-JP" altLang="en-US" sz="9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endParaRPr kumimoji="1" lang="en-US" altLang="ja-JP" sz="900" dirty="0" smtClean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indent="-108000">
              <a:lnSpc>
                <a:spcPct val="120000"/>
              </a:lnSpc>
            </a:pPr>
            <a:r>
              <a:rPr kumimoji="1" lang="en-US" altLang="ja-JP" sz="9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9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</a:t>
            </a:r>
            <a:r>
              <a:rPr kumimoji="1" lang="ja-JP" altLang="en-US" sz="9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があります。）</a:t>
            </a:r>
          </a:p>
        </p:txBody>
      </p:sp>
      <p:sp>
        <p:nvSpPr>
          <p:cNvPr id="41" name="正方形/長方形 40"/>
          <p:cNvSpPr>
            <a:spLocks noChangeAspect="1"/>
          </p:cNvSpPr>
          <p:nvPr/>
        </p:nvSpPr>
        <p:spPr>
          <a:xfrm>
            <a:off x="4904807" y="3569573"/>
            <a:ext cx="4795200" cy="324000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1400"/>
              </a:solidFill>
            </a:endParaRPr>
          </a:p>
        </p:txBody>
      </p:sp>
      <p:sp>
        <p:nvSpPr>
          <p:cNvPr id="44" name="タイトル 1"/>
          <p:cNvSpPr txBox="1">
            <a:spLocks/>
          </p:cNvSpPr>
          <p:nvPr/>
        </p:nvSpPr>
        <p:spPr>
          <a:xfrm>
            <a:off x="5223220" y="3705849"/>
            <a:ext cx="4249430" cy="37055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このはがきは、あなたの年金に上乗せして支給</a:t>
            </a:r>
            <a:r>
              <a:rPr lang="ja-JP" altLang="en-US" sz="1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される年金生活者</a:t>
            </a:r>
            <a:endParaRPr lang="en-US" altLang="ja-JP" sz="1100" dirty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支援給付金を受け取るための請求書です</a:t>
            </a:r>
            <a:r>
              <a:rPr lang="ja-JP" altLang="en-US" sz="1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en-US" sz="1100" dirty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 rot="16200000">
            <a:off x="-119335" y="5175726"/>
            <a:ext cx="1171216" cy="29793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900" kern="100" dirty="0">
                <a:solidFill>
                  <a:srgbClr val="001400"/>
                </a:solidFill>
                <a:ea typeface="ＭＳ ゴシック"/>
                <a:cs typeface="Times New Roman"/>
              </a:rPr>
              <a:t>郵　便　は　が　き</a:t>
            </a:r>
            <a:endParaRPr lang="ja-JP" altLang="en-US" sz="1200" kern="100" dirty="0">
              <a:solidFill>
                <a:srgbClr val="001400"/>
              </a:solidFill>
              <a:ea typeface="ＭＳ ゴシック"/>
              <a:cs typeface="Times New Roman"/>
            </a:endParaRPr>
          </a:p>
        </p:txBody>
      </p:sp>
      <p:sp>
        <p:nvSpPr>
          <p:cNvPr id="73" name="テキスト ボックス 229"/>
          <p:cNvSpPr txBox="1"/>
          <p:nvPr/>
        </p:nvSpPr>
        <p:spPr>
          <a:xfrm>
            <a:off x="4706068" y="4766374"/>
            <a:ext cx="153035" cy="10160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eaVert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800" kern="100" dirty="0">
                <a:solidFill>
                  <a:srgbClr val="001400"/>
                </a:solidFill>
                <a:latin typeface="Century"/>
                <a:ea typeface="ＭＳ ゴシック"/>
                <a:cs typeface="Times New Roman"/>
              </a:rPr>
              <a:t>〈</a:t>
            </a:r>
            <a:r>
              <a:rPr lang="ja-JP" altLang="en-US" sz="800" kern="100" dirty="0">
                <a:solidFill>
                  <a:srgbClr val="001400"/>
                </a:solidFill>
                <a:latin typeface="Century"/>
                <a:ea typeface="ＭＳ ゴシック"/>
                <a:cs typeface="Times New Roman"/>
              </a:rPr>
              <a:t>切り取り線</a:t>
            </a:r>
            <a:r>
              <a:rPr lang="en-US" altLang="ja-JP" sz="800" kern="100" dirty="0">
                <a:solidFill>
                  <a:srgbClr val="001400"/>
                </a:solidFill>
                <a:latin typeface="Century"/>
                <a:ea typeface="ＭＳ ゴシック"/>
                <a:cs typeface="Times New Roman"/>
              </a:rPr>
              <a:t>〉</a:t>
            </a:r>
            <a:endParaRPr lang="ja-JP" altLang="en-US" sz="800" kern="100" dirty="0">
              <a:solidFill>
                <a:srgbClr val="001400"/>
              </a:solidFill>
              <a:latin typeface="Century"/>
              <a:ea typeface="ＭＳ ゴシック"/>
              <a:cs typeface="Times New Roman"/>
            </a:endParaRPr>
          </a:p>
          <a:p>
            <a:pPr algn="ctr"/>
            <a:r>
              <a:rPr lang="en-US" sz="600" kern="100" dirty="0">
                <a:solidFill>
                  <a:srgbClr val="001400"/>
                </a:solidFill>
                <a:latin typeface="Century"/>
                <a:ea typeface="ＭＳ ゴシック"/>
                <a:cs typeface="Times New Roman"/>
              </a:rPr>
              <a:t> </a:t>
            </a:r>
            <a:endParaRPr lang="ja-JP" altLang="en-US" sz="1200" kern="100" dirty="0">
              <a:solidFill>
                <a:srgbClr val="001400"/>
              </a:solidFill>
              <a:latin typeface="Century"/>
              <a:ea typeface="ＭＳ ゴシック"/>
              <a:cs typeface="Times New Roman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/>
          </p:nvPr>
        </p:nvGraphicFramePr>
        <p:xfrm>
          <a:off x="7970097" y="761943"/>
          <a:ext cx="1664760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835">
                  <a:extLst>
                    <a:ext uri="{9D8B030D-6E8A-4147-A177-3AD203B41FA5}">
                      <a16:colId xmlns:a16="http://schemas.microsoft.com/office/drawing/2014/main" val="226349324"/>
                    </a:ext>
                  </a:extLst>
                </a:gridCol>
                <a:gridCol w="127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b="0" dirty="0" smtClean="0"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提出日</a:t>
                      </a:r>
                      <a:endParaRPr kumimoji="1" lang="ja-JP" altLang="en-US" sz="700" b="0" dirty="0"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36000" marB="36000" anchor="b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</a:pPr>
                      <a:r>
                        <a:rPr kumimoji="1" lang="ja-JP" altLang="en-US" sz="700" b="0" dirty="0" smtClean="0"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令和　  年 　 月　  日</a:t>
                      </a:r>
                      <a:endParaRPr kumimoji="1" lang="ja-JP" altLang="en-US" sz="700" b="0" dirty="0"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b">
                    <a:lnL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4" name="グループ化 13"/>
          <p:cNvGrpSpPr/>
          <p:nvPr/>
        </p:nvGrpSpPr>
        <p:grpSpPr>
          <a:xfrm>
            <a:off x="3094876" y="3653885"/>
            <a:ext cx="1513897" cy="3060000"/>
            <a:chOff x="3077292" y="3464628"/>
            <a:chExt cx="1513897" cy="3060000"/>
          </a:xfrm>
        </p:grpSpPr>
        <p:sp>
          <p:nvSpPr>
            <p:cNvPr id="75" name="Text Box 114"/>
            <p:cNvSpPr txBox="1">
              <a:spLocks noChangeArrowheads="1"/>
            </p:cNvSpPr>
            <p:nvPr/>
          </p:nvSpPr>
          <p:spPr bwMode="auto">
            <a:xfrm>
              <a:off x="3077292" y="5764375"/>
              <a:ext cx="203570" cy="1581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vert="vert270" wrap="square" lIns="0" tIns="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ja-JP" altLang="en-US" sz="1200" dirty="0">
                  <a:solidFill>
                    <a:srgbClr val="001400"/>
                  </a:solidFill>
                  <a:latin typeface="ＭＳ ゴシック"/>
                  <a:ea typeface="ＭＳ ゴシック"/>
                </a:rPr>
                <a:t>〒</a:t>
              </a:r>
            </a:p>
          </p:txBody>
        </p:sp>
        <p:sp>
          <p:nvSpPr>
            <p:cNvPr id="77" name="Text Box 114"/>
            <p:cNvSpPr txBox="1">
              <a:spLocks noChangeArrowheads="1"/>
            </p:cNvSpPr>
            <p:nvPr/>
          </p:nvSpPr>
          <p:spPr bwMode="auto">
            <a:xfrm>
              <a:off x="3540639" y="6248505"/>
              <a:ext cx="645242" cy="27468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vert="vert270" wrap="square" lIns="0" tIns="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ja-JP" altLang="en-US" sz="1200" dirty="0" smtClean="0">
                  <a:solidFill>
                    <a:srgbClr val="001400"/>
                  </a:solidFill>
                  <a:latin typeface="ＭＳ ゴシック"/>
                  <a:ea typeface="ＭＳ ゴシック"/>
                </a:rPr>
                <a:t>差</a:t>
              </a:r>
              <a:endParaRPr lang="en-US" altLang="ja-JP" sz="1200" dirty="0" smtClean="0">
                <a:solidFill>
                  <a:srgbClr val="001400"/>
                </a:solidFill>
                <a:latin typeface="ＭＳ ゴシック"/>
                <a:ea typeface="ＭＳ ゴシック"/>
              </a:endParaRPr>
            </a:p>
            <a:p>
              <a:pPr algn="ctr">
                <a:defRPr sz="1000"/>
              </a:pPr>
              <a:r>
                <a:rPr lang="ja-JP" altLang="en-US" sz="1200" dirty="0" smtClean="0">
                  <a:solidFill>
                    <a:srgbClr val="001400"/>
                  </a:solidFill>
                  <a:latin typeface="ＭＳ ゴシック"/>
                  <a:ea typeface="ＭＳ ゴシック"/>
                </a:rPr>
                <a:t>出</a:t>
              </a:r>
              <a:endParaRPr lang="en-US" altLang="ja-JP" sz="1200" dirty="0" smtClean="0">
                <a:solidFill>
                  <a:srgbClr val="001400"/>
                </a:solidFill>
                <a:latin typeface="ＭＳ ゴシック"/>
                <a:ea typeface="ＭＳ ゴシック"/>
              </a:endParaRPr>
            </a:p>
            <a:p>
              <a:pPr algn="ctr">
                <a:defRPr sz="1000"/>
              </a:pPr>
              <a:r>
                <a:rPr lang="ja-JP" altLang="en-US" sz="1200" dirty="0" smtClean="0">
                  <a:solidFill>
                    <a:srgbClr val="001400"/>
                  </a:solidFill>
                  <a:latin typeface="ＭＳ ゴシック"/>
                  <a:ea typeface="ＭＳ ゴシック"/>
                </a:rPr>
                <a:t>人</a:t>
              </a:r>
              <a:endParaRPr lang="ja-JP" altLang="en-US" sz="1200" dirty="0">
                <a:solidFill>
                  <a:srgbClr val="001400"/>
                </a:solidFill>
                <a:latin typeface="ＭＳ ゴシック"/>
                <a:ea typeface="ＭＳ ゴシック"/>
              </a:endParaRPr>
            </a:p>
          </p:txBody>
        </p:sp>
        <p:sp>
          <p:nvSpPr>
            <p:cNvPr id="78" name="Text Box 114"/>
            <p:cNvSpPr txBox="1">
              <a:spLocks noChangeArrowheads="1"/>
            </p:cNvSpPr>
            <p:nvPr/>
          </p:nvSpPr>
          <p:spPr bwMode="auto">
            <a:xfrm>
              <a:off x="3284383" y="5966932"/>
              <a:ext cx="645242" cy="27468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vert="vert270" wrap="square" lIns="0" tIns="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ja-JP" altLang="en-US" sz="1200" dirty="0" smtClean="0">
                  <a:solidFill>
                    <a:srgbClr val="001400"/>
                  </a:solidFill>
                  <a:latin typeface="ＭＳ ゴシック"/>
                  <a:ea typeface="ＭＳ ゴシック"/>
                </a:rPr>
                <a:t>住所</a:t>
              </a:r>
              <a:endParaRPr lang="ja-JP" altLang="en-US" sz="1200" dirty="0">
                <a:solidFill>
                  <a:srgbClr val="001400"/>
                </a:solidFill>
                <a:latin typeface="ＭＳ ゴシック"/>
                <a:ea typeface="ＭＳ ゴシック"/>
              </a:endParaRPr>
            </a:p>
          </p:txBody>
        </p:sp>
        <p:sp>
          <p:nvSpPr>
            <p:cNvPr id="79" name="Text Box 114"/>
            <p:cNvSpPr txBox="1">
              <a:spLocks noChangeArrowheads="1"/>
            </p:cNvSpPr>
            <p:nvPr/>
          </p:nvSpPr>
          <p:spPr bwMode="auto">
            <a:xfrm>
              <a:off x="4111962" y="5997695"/>
              <a:ext cx="403017" cy="21315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vert="vert270" wrap="square" lIns="0" tIns="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ja-JP" altLang="en-US" sz="1200" dirty="0">
                  <a:solidFill>
                    <a:srgbClr val="001400"/>
                  </a:solidFill>
                  <a:latin typeface="ＭＳ ゴシック"/>
                  <a:ea typeface="ＭＳ ゴシック"/>
                </a:rPr>
                <a:t>氏名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079189" y="3472362"/>
              <a:ext cx="1512000" cy="3052266"/>
            </a:xfrm>
            <a:prstGeom prst="rect">
              <a:avLst/>
            </a:prstGeom>
            <a:noFill/>
            <a:ln w="12700">
              <a:solidFill>
                <a:srgbClr val="001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1400"/>
                </a:solidFill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>
              <a:off x="4083387" y="3471139"/>
              <a:ext cx="0" cy="2767598"/>
            </a:xfrm>
            <a:prstGeom prst="line">
              <a:avLst/>
            </a:prstGeom>
            <a:ln>
              <a:solidFill>
                <a:srgbClr val="0014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>
              <a:off x="3597481" y="3464628"/>
              <a:ext cx="0" cy="2483742"/>
            </a:xfrm>
            <a:prstGeom prst="line">
              <a:avLst/>
            </a:prstGeom>
            <a:ln>
              <a:solidFill>
                <a:srgbClr val="0014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3079189" y="5957543"/>
              <a:ext cx="1512000" cy="0"/>
            </a:xfrm>
            <a:prstGeom prst="line">
              <a:avLst/>
            </a:prstGeom>
            <a:ln>
              <a:solidFill>
                <a:srgbClr val="0014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>
              <a:off x="3079189" y="6240571"/>
              <a:ext cx="1512000" cy="0"/>
            </a:xfrm>
            <a:prstGeom prst="line">
              <a:avLst/>
            </a:prstGeom>
            <a:ln>
              <a:solidFill>
                <a:srgbClr val="0014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正方形/長方形 73"/>
          <p:cNvSpPr/>
          <p:nvPr/>
        </p:nvSpPr>
        <p:spPr>
          <a:xfrm>
            <a:off x="4950684" y="760093"/>
            <a:ext cx="2406316" cy="2197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年金</a:t>
            </a:r>
            <a:r>
              <a:rPr kumimoji="1" lang="ja-JP" altLang="en-US" sz="9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生活者支援給付金を請求します。</a:t>
            </a:r>
            <a:endParaRPr kumimoji="1" lang="ja-JP" altLang="en-US" sz="900" dirty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8" name="タイトル 1"/>
          <p:cNvSpPr txBox="1">
            <a:spLocks/>
          </p:cNvSpPr>
          <p:nvPr/>
        </p:nvSpPr>
        <p:spPr>
          <a:xfrm>
            <a:off x="2201679" y="2186649"/>
            <a:ext cx="843771" cy="286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1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</a:t>
            </a:r>
            <a:endParaRPr lang="ja-JP" altLang="en-US" sz="1100" dirty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9" name="図 8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369" y="371084"/>
            <a:ext cx="425450" cy="39687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84" name="正方形/長方形 83"/>
          <p:cNvSpPr/>
          <p:nvPr/>
        </p:nvSpPr>
        <p:spPr>
          <a:xfrm>
            <a:off x="7971621" y="450423"/>
            <a:ext cx="1655494" cy="26483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08000" indent="-684000"/>
            <a:r>
              <a:rPr kumimoji="1" lang="ja-JP" altLang="en-US" sz="8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←二次元コードは、事務処理で使用するため、汚さないでください。</a:t>
            </a:r>
            <a:endParaRPr kumimoji="1" lang="en-US" altLang="ja-JP" sz="800" dirty="0" smtClean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5011644" y="4125462"/>
            <a:ext cx="4581525" cy="913870"/>
          </a:xfrm>
          <a:prstGeom prst="roundRect">
            <a:avLst/>
          </a:prstGeom>
          <a:ln>
            <a:solidFill>
              <a:srgbClr val="001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01600">
              <a:lnSpc>
                <a:spcPts val="1300"/>
              </a:lnSpc>
            </a:pPr>
            <a:r>
              <a:rPr lang="ja-JP" altLang="en-US" sz="900" kern="100" spc="-2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年金生活者支援給付金</a:t>
            </a:r>
            <a:r>
              <a:rPr lang="ja-JP" altLang="en-US" sz="900" kern="100" spc="-2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を受け取るために</a:t>
            </a:r>
            <a:r>
              <a:rPr lang="ja-JP" altLang="en-US" sz="900" kern="100" spc="-2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は、この</a:t>
            </a:r>
            <a:r>
              <a:rPr lang="ja-JP" altLang="en-US" sz="900" kern="100" spc="-2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請求書の提出が必要となりますので、</a:t>
            </a:r>
            <a:r>
              <a:rPr lang="ja-JP" altLang="en-US" sz="900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速やかにお手続きをお願いします</a:t>
            </a:r>
            <a:r>
              <a:rPr lang="ja-JP" altLang="en-US" sz="900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。</a:t>
            </a:r>
            <a:endParaRPr lang="en-US" altLang="ja-JP" sz="900" kern="100" dirty="0" smtClean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indent="101600">
              <a:lnSpc>
                <a:spcPts val="1300"/>
              </a:lnSpc>
            </a:pPr>
            <a:r>
              <a:rPr lang="ja-JP" altLang="en-US" sz="900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年金</a:t>
            </a:r>
            <a:r>
              <a:rPr lang="ja-JP" altLang="en-US" sz="900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生活者支援給付金は</a:t>
            </a:r>
            <a:r>
              <a:rPr lang="ja-JP" altLang="en-US" sz="900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、消費税率引き上げ分を活用し、公的</a:t>
            </a:r>
            <a:r>
              <a:rPr lang="ja-JP" altLang="en-US" sz="900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年金等の収入金額</a:t>
            </a:r>
            <a:r>
              <a:rPr lang="ja-JP" altLang="en-US" sz="900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や所得金額</a:t>
            </a:r>
            <a:r>
              <a:rPr lang="ja-JP" altLang="en-US" sz="900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が一定基準以下の方</a:t>
            </a:r>
            <a:r>
              <a:rPr lang="ja-JP" altLang="en-US" sz="900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に、</a:t>
            </a:r>
            <a:r>
              <a:rPr lang="ja-JP" altLang="en-US" sz="900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生活の支援を図ることを目的として、年金に</a:t>
            </a:r>
            <a:r>
              <a:rPr lang="ja-JP" altLang="en-US" sz="900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上乗せして支給するものです。</a:t>
            </a:r>
            <a:endParaRPr lang="ja-JP" altLang="en-US" sz="900" kern="100" dirty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graphicFrame>
        <p:nvGraphicFramePr>
          <p:cNvPr id="98" name="表 97"/>
          <p:cNvGraphicFramePr>
            <a:graphicFrameLocks noGrp="1"/>
          </p:cNvGraphicFramePr>
          <p:nvPr>
            <p:extLst/>
          </p:nvPr>
        </p:nvGraphicFramePr>
        <p:xfrm>
          <a:off x="5396785" y="5337898"/>
          <a:ext cx="3708627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0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3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年金生活者支援給付金</a:t>
                      </a:r>
                      <a:endParaRPr kumimoji="1" lang="en-US" altLang="ja-JP" sz="900" b="0" dirty="0" smtClean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見込額（月額）</a:t>
                      </a:r>
                      <a:endParaRPr kumimoji="1" lang="ja-JP" altLang="en-US" sz="900" b="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0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円</a:t>
                      </a:r>
                      <a:endParaRPr kumimoji="1" lang="ja-JP" altLang="en-US" sz="1000" b="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n w="9525">
                            <a:noFill/>
                          </a:ln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給付金種別</a:t>
                      </a:r>
                      <a:endParaRPr kumimoji="1" lang="ja-JP" altLang="en-US" sz="700" b="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0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n w="9525">
                          <a:noFill/>
                        </a:ln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9" name="タイトル 1"/>
          <p:cNvSpPr txBox="1">
            <a:spLocks/>
          </p:cNvSpPr>
          <p:nvPr/>
        </p:nvSpPr>
        <p:spPr>
          <a:xfrm>
            <a:off x="5047277" y="5034763"/>
            <a:ext cx="4530894" cy="286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●請求した場合の年金生活者支援給付金の見込額（月額）は次のとおりです。</a:t>
            </a:r>
            <a:endParaRPr lang="ja-JP" altLang="en-US" sz="1000" dirty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5018709" y="6060503"/>
            <a:ext cx="4626679" cy="173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800" b="1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　</a:t>
            </a:r>
            <a:r>
              <a:rPr lang="en-US" altLang="ja-JP" sz="8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※</a:t>
            </a:r>
            <a:r>
              <a:rPr lang="ja-JP" altLang="en-US" sz="800" b="1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実際に支給される年金生活者支援給付</a:t>
            </a:r>
            <a:r>
              <a:rPr lang="ja-JP" altLang="en-US" sz="8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金額は</a:t>
            </a:r>
            <a:r>
              <a:rPr lang="ja-JP" altLang="en-US" sz="800" b="1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、</a:t>
            </a:r>
            <a:r>
              <a:rPr lang="ja-JP" altLang="en-US" sz="8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この見込額（月額）と</a:t>
            </a:r>
            <a:r>
              <a:rPr lang="ja-JP" altLang="en-US" sz="800" b="1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異なる場合が</a:t>
            </a:r>
            <a:r>
              <a:rPr lang="ja-JP" altLang="en-US" sz="8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あります。</a:t>
            </a:r>
            <a:endParaRPr lang="ja-JP" altLang="en-US" sz="800" kern="100" dirty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7794255" y="5463506"/>
            <a:ext cx="946526" cy="2301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rgbClr val="001400"/>
              </a:solidFill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5025047" y="6227928"/>
            <a:ext cx="4626679" cy="1650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8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　</a:t>
            </a:r>
            <a:r>
              <a:rPr lang="en-US" altLang="ja-JP" sz="8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※</a:t>
            </a:r>
            <a:r>
              <a:rPr lang="ja-JP" altLang="en-US" sz="8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見込額欄が「＊」で表示の方には、お手続き後に改めてお知らせいたします。</a:t>
            </a:r>
            <a:endParaRPr lang="en-US" altLang="ja-JP" sz="800" b="1" kern="100" dirty="0" smtClean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7740851" y="5771116"/>
            <a:ext cx="13388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年金</a:t>
            </a:r>
            <a:r>
              <a:rPr lang="ja-JP" altLang="en-US" sz="900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生活者</a:t>
            </a:r>
            <a:r>
              <a:rPr lang="ja-JP" altLang="en-US" sz="900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支援給付金</a:t>
            </a:r>
            <a:endParaRPr lang="ja-JP" altLang="en-US" sz="900" dirty="0">
              <a:solidFill>
                <a:srgbClr val="001400"/>
              </a:solidFill>
            </a:endParaRPr>
          </a:p>
        </p:txBody>
      </p:sp>
      <p:graphicFrame>
        <p:nvGraphicFramePr>
          <p:cNvPr id="71" name="表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980685"/>
              </p:ext>
            </p:extLst>
          </p:nvPr>
        </p:nvGraphicFramePr>
        <p:xfrm>
          <a:off x="3096774" y="260039"/>
          <a:ext cx="1748266" cy="503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88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rgbClr val="0014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対象者の基礎年金番号</a:t>
                      </a:r>
                      <a:endParaRPr kumimoji="1" lang="ja-JP" altLang="en-US" sz="1100" b="0" dirty="0"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72000" marB="31652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265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rgbClr val="0014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2" name="テキスト ボックス 232"/>
          <p:cNvSpPr txBox="1"/>
          <p:nvPr/>
        </p:nvSpPr>
        <p:spPr>
          <a:xfrm>
            <a:off x="4670161" y="1908755"/>
            <a:ext cx="157241" cy="15525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eaVert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kern="100" dirty="0" smtClean="0">
                <a:solidFill>
                  <a:srgbClr val="001400"/>
                </a:solidFill>
                <a:latin typeface="Century"/>
                <a:ea typeface="ＭＳ ゴシック"/>
                <a:cs typeface="Times New Roman"/>
              </a:rPr>
              <a:t>切り離してご提出ください</a:t>
            </a:r>
            <a:endParaRPr lang="ja-JP" altLang="en-US" sz="800" kern="100" dirty="0">
              <a:solidFill>
                <a:srgbClr val="001400"/>
              </a:solidFill>
              <a:latin typeface="Century"/>
              <a:ea typeface="ＭＳ ゴシック"/>
              <a:cs typeface="Times New Roman"/>
            </a:endParaRPr>
          </a:p>
        </p:txBody>
      </p:sp>
      <p:sp>
        <p:nvSpPr>
          <p:cNvPr id="96" name="正方形/長方形 95"/>
          <p:cNvSpPr/>
          <p:nvPr/>
        </p:nvSpPr>
        <p:spPr>
          <a:xfrm rot="16200000">
            <a:off x="497429" y="5973646"/>
            <a:ext cx="616123" cy="750163"/>
          </a:xfrm>
          <a:prstGeom prst="rect">
            <a:avLst/>
          </a:prstGeom>
          <a:ln>
            <a:solidFill>
              <a:srgbClr val="001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720" kern="100" spc="-80" dirty="0">
                <a:solidFill>
                  <a:srgbClr val="001400"/>
                </a:solidFill>
                <a:ea typeface="ＭＳ ゴシック"/>
                <a:cs typeface="Times New Roman"/>
              </a:rPr>
              <a:t>お手数</a:t>
            </a:r>
            <a:r>
              <a:rPr lang="ja-JP" altLang="en-US" sz="720" kern="100" spc="-80" dirty="0" smtClean="0">
                <a:solidFill>
                  <a:srgbClr val="001400"/>
                </a:solidFill>
                <a:ea typeface="ＭＳ ゴシック"/>
                <a:cs typeface="Times New Roman"/>
              </a:rPr>
              <a:t>ですが</a:t>
            </a:r>
            <a:endParaRPr lang="en-US" altLang="ja-JP" sz="720" kern="100" spc="-80" dirty="0" smtClean="0">
              <a:solidFill>
                <a:srgbClr val="001400"/>
              </a:solidFill>
              <a:ea typeface="ＭＳ ゴシック"/>
              <a:cs typeface="Times New Roman"/>
            </a:endParaRPr>
          </a:p>
          <a:p>
            <a:pPr algn="dist"/>
            <a:r>
              <a:rPr lang="en-US" altLang="ja-JP" sz="720" kern="100" dirty="0" smtClean="0">
                <a:solidFill>
                  <a:srgbClr val="0014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63</a:t>
            </a:r>
            <a:r>
              <a:rPr lang="ja-JP" altLang="en-US" sz="720" kern="100" dirty="0" smtClean="0">
                <a:solidFill>
                  <a:srgbClr val="001400"/>
                </a:solidFill>
                <a:ea typeface="ＭＳ ゴシック"/>
                <a:cs typeface="Times New Roman"/>
              </a:rPr>
              <a:t>円切手を</a:t>
            </a:r>
            <a:endParaRPr lang="en-US" altLang="ja-JP" sz="720" kern="100" dirty="0" smtClean="0">
              <a:solidFill>
                <a:srgbClr val="001400"/>
              </a:solidFill>
              <a:ea typeface="ＭＳ ゴシック"/>
              <a:cs typeface="Times New Roman"/>
            </a:endParaRPr>
          </a:p>
          <a:p>
            <a:pPr algn="dist"/>
            <a:r>
              <a:rPr lang="ja-JP" altLang="en-US" sz="720" kern="100" dirty="0" smtClean="0">
                <a:solidFill>
                  <a:srgbClr val="001400"/>
                </a:solidFill>
                <a:ea typeface="ＭＳ ゴシック"/>
                <a:cs typeface="Times New Roman"/>
              </a:rPr>
              <a:t>お貼り</a:t>
            </a:r>
            <a:endParaRPr lang="en-US" altLang="ja-JP" sz="720" kern="100" dirty="0" smtClean="0">
              <a:solidFill>
                <a:srgbClr val="001400"/>
              </a:solidFill>
              <a:ea typeface="ＭＳ ゴシック"/>
              <a:cs typeface="Times New Roman"/>
            </a:endParaRPr>
          </a:p>
          <a:p>
            <a:pPr algn="dist"/>
            <a:r>
              <a:rPr lang="ja-JP" altLang="en-US" sz="720" kern="100" dirty="0" smtClean="0">
                <a:solidFill>
                  <a:srgbClr val="001400"/>
                </a:solidFill>
                <a:ea typeface="ＭＳ ゴシック"/>
                <a:cs typeface="Times New Roman"/>
              </a:rPr>
              <a:t>ください。　　</a:t>
            </a:r>
            <a:endParaRPr lang="en-US" altLang="ja-JP" sz="720" kern="100" dirty="0" smtClean="0">
              <a:solidFill>
                <a:srgbClr val="001400"/>
              </a:solidFill>
              <a:ea typeface="ＭＳ ゴシック"/>
              <a:cs typeface="Times New Roman"/>
            </a:endParaRPr>
          </a:p>
        </p:txBody>
      </p:sp>
      <p:sp>
        <p:nvSpPr>
          <p:cNvPr id="109" name="タイトル 1"/>
          <p:cNvSpPr txBox="1">
            <a:spLocks/>
          </p:cNvSpPr>
          <p:nvPr/>
        </p:nvSpPr>
        <p:spPr>
          <a:xfrm>
            <a:off x="5014067" y="2113823"/>
            <a:ext cx="2465301" cy="286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18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上記の太枠内を必ずご記入ください。</a:t>
            </a:r>
            <a:endParaRPr lang="ja-JP" altLang="en-US" sz="1800" dirty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092634" y="875178"/>
            <a:ext cx="1451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令和２年</a:t>
            </a:r>
            <a:r>
              <a:rPr kumimoji="1" lang="en-US" altLang="ja-JP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kumimoji="1"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月支払いのため</a:t>
            </a:r>
            <a:endParaRPr kumimoji="1" lang="en-US" altLang="ja-JP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 rot="16200000">
            <a:off x="1707549" y="4422617"/>
            <a:ext cx="1376278" cy="50289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100" b="1" kern="100" dirty="0" smtClean="0">
                <a:solidFill>
                  <a:srgbClr val="001400"/>
                </a:solidFill>
                <a:ea typeface="ＭＳ ゴシック"/>
                <a:cs typeface="Times New Roman"/>
              </a:rPr>
              <a:t>日本年金機構</a:t>
            </a:r>
            <a:endParaRPr lang="ja-JP" altLang="en-US" sz="1200" kern="100" dirty="0" smtClean="0">
              <a:solidFill>
                <a:srgbClr val="001400"/>
              </a:solidFill>
              <a:ea typeface="ＭＳ ゴシック"/>
              <a:cs typeface="Times New Roman"/>
            </a:endParaRPr>
          </a:p>
        </p:txBody>
      </p:sp>
      <p:sp>
        <p:nvSpPr>
          <p:cNvPr id="124" name="正方形/長方形 123"/>
          <p:cNvSpPr/>
          <p:nvPr/>
        </p:nvSpPr>
        <p:spPr>
          <a:xfrm rot="16200000">
            <a:off x="2215952" y="4060062"/>
            <a:ext cx="348989" cy="25712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b="1" kern="100" dirty="0">
                <a:solidFill>
                  <a:srgbClr val="001400"/>
                </a:solidFill>
                <a:ea typeface="ＭＳ ゴシック"/>
                <a:cs typeface="Times New Roman"/>
              </a:rPr>
              <a:t>行</a:t>
            </a:r>
            <a:endParaRPr lang="ja-JP" altLang="en-US" sz="1600" kern="100" dirty="0">
              <a:solidFill>
                <a:srgbClr val="001400"/>
              </a:solidFill>
              <a:ea typeface="ＭＳ ゴシック"/>
              <a:cs typeface="Times New Roman"/>
            </a:endParaRPr>
          </a:p>
        </p:txBody>
      </p:sp>
      <p:sp>
        <p:nvSpPr>
          <p:cNvPr id="125" name="正方形/長方形 124"/>
          <p:cNvSpPr/>
          <p:nvPr/>
        </p:nvSpPr>
        <p:spPr>
          <a:xfrm rot="16200000">
            <a:off x="1892662" y="4739527"/>
            <a:ext cx="1808449" cy="229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kern="100" dirty="0" smtClean="0">
                <a:solidFill>
                  <a:srgbClr val="0014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カスタマバーコード</a:t>
            </a:r>
            <a:endParaRPr lang="ja-JP" altLang="en-US" sz="1050" kern="100" dirty="0">
              <a:solidFill>
                <a:srgbClr val="0014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5010048" y="6464109"/>
            <a:ext cx="4595591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144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b="1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ご記入の際は</a:t>
            </a:r>
            <a:r>
              <a:rPr lang="ja-JP" altLang="en-US" sz="9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、</a:t>
            </a:r>
            <a:r>
              <a:rPr lang="en-US" altLang="ja-JP" sz="9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/>
            </a:r>
            <a:br>
              <a:rPr lang="en-US" altLang="ja-JP" sz="9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</a:br>
            <a:r>
              <a:rPr lang="ja-JP" altLang="en-US" sz="9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同封の「</a:t>
            </a:r>
            <a:r>
              <a:rPr lang="ja-JP" altLang="en-US" sz="900" b="1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年金生活者支援給付</a:t>
            </a:r>
            <a:r>
              <a:rPr lang="ja-JP" altLang="en-US" sz="9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金請求</a:t>
            </a:r>
            <a:r>
              <a:rPr lang="ja-JP" altLang="en-US" sz="900" b="1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手続きの</a:t>
            </a:r>
            <a:r>
              <a:rPr lang="ja-JP" altLang="en-US" sz="900" b="1" kern="100" dirty="0" smtClean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ご案内リーフレット」</a:t>
            </a:r>
            <a:r>
              <a:rPr lang="ja-JP" altLang="en-US" sz="900" b="1" kern="100" dirty="0">
                <a:solidFill>
                  <a:srgbClr val="0014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をご覧ください</a:t>
            </a:r>
            <a:endParaRPr lang="ja-JP" altLang="en-US" sz="900" kern="100" dirty="0">
              <a:solidFill>
                <a:srgbClr val="0014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95" name="正方形/長方形 94"/>
          <p:cNvSpPr/>
          <p:nvPr/>
        </p:nvSpPr>
        <p:spPr>
          <a:xfrm rot="16200000">
            <a:off x="835235" y="5227776"/>
            <a:ext cx="1275182" cy="29780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b="1" kern="100" dirty="0" smtClean="0">
                <a:solidFill>
                  <a:srgbClr val="001400"/>
                </a:solidFill>
                <a:ea typeface="ＭＳ ゴシック"/>
                <a:cs typeface="Times New Roman"/>
              </a:rPr>
              <a:t>杉並南郵便局留</a:t>
            </a:r>
            <a:endParaRPr lang="ja-JP" altLang="en-US" b="1" kern="100" dirty="0">
              <a:solidFill>
                <a:srgbClr val="001400"/>
              </a:solidFill>
              <a:ea typeface="ＭＳ ゴシック"/>
              <a:cs typeface="Times New Roman"/>
            </a:endParaRPr>
          </a:p>
        </p:txBody>
      </p:sp>
      <p:sp>
        <p:nvSpPr>
          <p:cNvPr id="97" name="正方形/長方形 96"/>
          <p:cNvSpPr/>
          <p:nvPr/>
        </p:nvSpPr>
        <p:spPr>
          <a:xfrm rot="16200000">
            <a:off x="511415" y="4354629"/>
            <a:ext cx="1182049" cy="29793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900" b="1" kern="100" dirty="0" smtClean="0">
                <a:solidFill>
                  <a:srgbClr val="001400"/>
                </a:solidFill>
                <a:ea typeface="ＭＳ ゴシック"/>
                <a:cs typeface="Times New Roman"/>
              </a:rPr>
              <a:t>１１９－０１８２</a:t>
            </a:r>
            <a:endParaRPr lang="ja-JP" altLang="en-US" sz="1200" b="1" kern="100" dirty="0">
              <a:solidFill>
                <a:srgbClr val="001400"/>
              </a:solidFill>
              <a:ea typeface="ＭＳ ゴシック"/>
              <a:cs typeface="Times New Roman"/>
            </a:endParaRPr>
          </a:p>
        </p:txBody>
      </p:sp>
      <p:sp>
        <p:nvSpPr>
          <p:cNvPr id="101" name="正方形/長方形 100"/>
          <p:cNvSpPr/>
          <p:nvPr/>
        </p:nvSpPr>
        <p:spPr>
          <a:xfrm rot="16200000">
            <a:off x="822172" y="4516091"/>
            <a:ext cx="2002805" cy="500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altLang="ja-JP" sz="1050" kern="100" dirty="0" smtClean="0">
                <a:solidFill>
                  <a:srgbClr val="001400"/>
                </a:solidFill>
                <a:ea typeface="ＭＳ ゴシック"/>
                <a:cs typeface="Times New Roman"/>
              </a:rPr>
              <a:t>【</a:t>
            </a:r>
            <a:r>
              <a:rPr lang="ja-JP" altLang="en-US" sz="1050" kern="100" dirty="0" smtClean="0">
                <a:solidFill>
                  <a:srgbClr val="001400"/>
                </a:solidFill>
                <a:ea typeface="ＭＳ ゴシック"/>
                <a:cs typeface="Times New Roman"/>
              </a:rPr>
              <a:t>東京都杉並区高井戸西</a:t>
            </a:r>
            <a:r>
              <a:rPr lang="en-US" altLang="ja-JP" sz="1050" kern="100" dirty="0" smtClean="0">
                <a:solidFill>
                  <a:srgbClr val="0014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3-5-24】</a:t>
            </a:r>
            <a:endParaRPr lang="ja-JP" altLang="en-US" sz="1050" kern="100" dirty="0">
              <a:solidFill>
                <a:srgbClr val="0014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108" name="タイトル 1"/>
          <p:cNvSpPr txBox="1">
            <a:spLocks/>
          </p:cNvSpPr>
          <p:nvPr/>
        </p:nvSpPr>
        <p:spPr>
          <a:xfrm>
            <a:off x="2515968" y="-10079"/>
            <a:ext cx="5184000" cy="236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簡易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な給付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金請求書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（はがき型）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8740781" y="3276664"/>
            <a:ext cx="123973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</a:t>
            </a:r>
            <a:r>
              <a:rPr kumimoji="1"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1018 016 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3094877" y="822426"/>
            <a:ext cx="174472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提出期限</a:t>
            </a:r>
            <a:endParaRPr kumimoji="1" lang="en-US" altLang="ja-JP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3094877" y="966174"/>
            <a:ext cx="1744720" cy="195814"/>
          </a:xfrm>
          <a:prstGeom prst="rect">
            <a:avLst/>
          </a:prstGeom>
        </p:spPr>
        <p:txBody>
          <a:bodyPr wrap="square" lIns="0" tIns="72000" rIns="0">
            <a:spAutoFit/>
          </a:bodyPr>
          <a:lstStyle/>
          <a:p>
            <a:pPr algn="ctr"/>
            <a:r>
              <a:rPr kumimoji="1" lang="ja-JP" altLang="en-US" sz="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（この提出期限までに届くように投函してください。）</a:t>
            </a:r>
            <a:endParaRPr kumimoji="1" lang="en-US" altLang="ja-JP" sz="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1" name="表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164586"/>
              </p:ext>
            </p:extLst>
          </p:nvPr>
        </p:nvGraphicFramePr>
        <p:xfrm>
          <a:off x="3093383" y="834827"/>
          <a:ext cx="1742823" cy="703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3183"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2000" marR="72000" marT="31652" marB="31652">
                    <a:lnL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4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4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4" name="正方形/長方形 113"/>
          <p:cNvSpPr/>
          <p:nvPr/>
        </p:nvSpPr>
        <p:spPr>
          <a:xfrm>
            <a:off x="3186250" y="1084536"/>
            <a:ext cx="1574506" cy="2297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令和２年１０月３０日</a:t>
            </a:r>
            <a:endParaRPr kumimoji="1"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3064318" y="1557665"/>
            <a:ext cx="1796318" cy="40391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上記より遅れてご提出の場合は、お支払いが令和３年１月以降となります。</a:t>
            </a:r>
            <a:endParaRPr kumimoji="1" lang="en-US" altLang="ja-JP" sz="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3076648" y="1336538"/>
            <a:ext cx="172354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までに届くよう投函してください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3089244" y="881641"/>
            <a:ext cx="14510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令和２年</a:t>
            </a:r>
            <a:r>
              <a:rPr kumimoji="1" lang="en-US" altLang="ja-JP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kumimoji="1"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月支払いのため</a:t>
            </a:r>
            <a:endParaRPr kumimoji="1" lang="en-US" altLang="ja-JP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3517" y="230990"/>
            <a:ext cx="9590400" cy="32418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111830" y="3564563"/>
            <a:ext cx="9590400" cy="32418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4898717" y="222973"/>
            <a:ext cx="0" cy="3241834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4898717" y="3556868"/>
            <a:ext cx="0" cy="3241834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559558" y="1554480"/>
            <a:ext cx="750464" cy="235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ysClr val="windowText" lastClr="000000"/>
                </a:solidFill>
              </a:rPr>
              <a:t>168-8505</a:t>
            </a:r>
            <a:endParaRPr kumimoji="1" lang="ja-JP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597658" y="1713340"/>
            <a:ext cx="1982094" cy="4748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solidFill>
                  <a:sysClr val="windowText" lastClr="000000"/>
                </a:solidFill>
              </a:rPr>
              <a:t>東京都杉並区高井戸西</a:t>
            </a:r>
            <a:endParaRPr kumimoji="1" lang="en-US" altLang="ja-JP" sz="1000" dirty="0" smtClean="0">
              <a:solidFill>
                <a:sysClr val="windowText" lastClr="000000"/>
              </a:solidFill>
            </a:endParaRPr>
          </a:p>
          <a:p>
            <a:r>
              <a:rPr kumimoji="1" lang="en-US" altLang="ja-JP" sz="1000" dirty="0" smtClean="0">
                <a:solidFill>
                  <a:sysClr val="windowText" lastClr="000000"/>
                </a:solidFill>
              </a:rPr>
              <a:t>XX-XX-X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597657" y="2201890"/>
            <a:ext cx="1749213" cy="286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ysClr val="windowText" lastClr="000000"/>
                </a:solidFill>
              </a:rPr>
              <a:t>年金　太郎</a:t>
            </a:r>
            <a:endParaRPr kumimoji="1" lang="ja-JP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30409" y="2521885"/>
            <a:ext cx="1982094" cy="126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ysClr val="windowText" lastClr="000000"/>
                </a:solidFill>
              </a:rPr>
              <a:t>ｘｘｘｘｘｘｘｘｘｘｘｘｘｘ</a:t>
            </a:r>
            <a:endParaRPr kumimoji="1" lang="ja-JP" altLang="en-US" sz="900" dirty="0">
              <a:solidFill>
                <a:sysClr val="windowText" lastClr="000000"/>
              </a:solidFill>
            </a:endParaRPr>
          </a:p>
        </p:txBody>
      </p:sp>
      <p:pic>
        <p:nvPicPr>
          <p:cNvPr id="65" name="図 6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679" y="2712743"/>
            <a:ext cx="269802" cy="26018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6" name="正方形/長方形 65"/>
          <p:cNvSpPr/>
          <p:nvPr/>
        </p:nvSpPr>
        <p:spPr>
          <a:xfrm>
            <a:off x="412824" y="2716984"/>
            <a:ext cx="993945" cy="1524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ysClr val="windowText" lastClr="000000"/>
                </a:solidFill>
              </a:rPr>
              <a:t>ｘｘｘｘｘ</a:t>
            </a:r>
            <a:endParaRPr kumimoji="1" lang="ja-JP" alt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330647" y="527356"/>
            <a:ext cx="1201916" cy="229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9999-999999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109133" y="1036320"/>
            <a:ext cx="1218712" cy="195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XXXX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sz="1100" dirty="0" smtClean="0">
                <a:solidFill>
                  <a:schemeClr val="tx1"/>
                </a:solidFill>
              </a:rPr>
              <a:t>XXXX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7607910" y="1863940"/>
            <a:ext cx="1080000" cy="191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</a:rPr>
              <a:t>XX99</a:t>
            </a:r>
            <a:r>
              <a:rPr kumimoji="1" lang="ja-JP" altLang="en-US" sz="900" dirty="0" smtClean="0">
                <a:solidFill>
                  <a:schemeClr val="tx1"/>
                </a:solidFill>
              </a:rPr>
              <a:t>年</a:t>
            </a:r>
            <a:r>
              <a:rPr kumimoji="1" lang="en-US" altLang="ja-JP" sz="900" dirty="0" smtClean="0">
                <a:solidFill>
                  <a:schemeClr val="tx1"/>
                </a:solidFill>
              </a:rPr>
              <a:t>99</a:t>
            </a:r>
            <a:r>
              <a:rPr kumimoji="1" lang="ja-JP" altLang="en-US" sz="900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sz="900" dirty="0" smtClean="0">
                <a:solidFill>
                  <a:schemeClr val="tx1"/>
                </a:solidFill>
              </a:rPr>
              <a:t>99</a:t>
            </a:r>
            <a:r>
              <a:rPr kumimoji="1" lang="ja-JP" altLang="en-US" sz="900" dirty="0" smtClean="0">
                <a:solidFill>
                  <a:schemeClr val="tx1"/>
                </a:solidFill>
              </a:rPr>
              <a:t>日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528950" y="1847457"/>
            <a:ext cx="1594891" cy="2197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9999-999999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9114391" y="1842427"/>
            <a:ext cx="535136" cy="2197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rgbClr val="001400"/>
                </a:solidFill>
              </a:rPr>
              <a:t>1</a:t>
            </a:r>
            <a:endParaRPr kumimoji="1" lang="ja-JP" altLang="en-US" sz="1200" dirty="0">
              <a:solidFill>
                <a:srgbClr val="001400"/>
              </a:solidFill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7108472" y="5748349"/>
            <a:ext cx="946526" cy="2587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老齢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8096646" y="5387175"/>
            <a:ext cx="879989" cy="2587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 X,XXX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68389" y="3353701"/>
            <a:ext cx="1234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見本</a:t>
            </a:r>
            <a:endParaRPr kumimoji="1" lang="ja-JP" altLang="en-US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テキスト ボックス 8"/>
          <p:cNvSpPr txBox="1"/>
          <p:nvPr/>
        </p:nvSpPr>
        <p:spPr>
          <a:xfrm rot="5400000">
            <a:off x="9479424" y="6472170"/>
            <a:ext cx="603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 smtClean="0"/>
              <a:t>別添１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8598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5396</TotalTime>
  <Words>519</Words>
  <Application>Microsoft Office PowerPoint</Application>
  <PresentationFormat>A4 210 x 297 mm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1_Office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年金生活者支援給付金制度スタート！</dc:title>
  <dc:creator>佐藤 大和(satou-yamato)</dc:creator>
  <cp:lastModifiedBy>舘野 靖史(tateno-yasushi)</cp:lastModifiedBy>
  <cp:revision>346</cp:revision>
  <cp:lastPrinted>2020-09-03T05:15:36Z</cp:lastPrinted>
  <dcterms:created xsi:type="dcterms:W3CDTF">2018-10-22T05:30:31Z</dcterms:created>
  <dcterms:modified xsi:type="dcterms:W3CDTF">2020-10-07T09:53:31Z</dcterms:modified>
</cp:coreProperties>
</file>