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microsoft.com/office/2016/11/relationships/changesInfo" Target="changesInfos/changesInfo1.xml" />
  <Relationship Id="rId3" Type="http://schemas.openxmlformats.org/officeDocument/2006/relationships/presProps" Target="pres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ableStyles" Target="tableStyles.xml" />
  <Relationship Id="rId5" Type="http://schemas.openxmlformats.org/officeDocument/2006/relationships/theme" Target="theme/theme1.xml" />
  <Relationship Id="rId4" Type="http://schemas.openxmlformats.org/officeDocument/2006/relationships/viewProps" Target="viewProps.xml" />
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井上 量" userId="fb80311ab6ef2d7b" providerId="LiveId" clId="{AD47ECA9-5359-481F-8EF6-7CD035D46305}"/>
    <pc:docChg chg="undo custSel addSld modSld sldOrd">
      <pc:chgData name="井上 量" userId="fb80311ab6ef2d7b" providerId="LiveId" clId="{AD47ECA9-5359-481F-8EF6-7CD035D46305}" dt="2020-05-28T04:02:48.166" v="4389" actId="1076"/>
      <pc:docMkLst>
        <pc:docMk/>
      </pc:docMkLst>
      <pc:sldChg chg="addSp delSp modSp mod">
        <pc:chgData name="井上 量" userId="fb80311ab6ef2d7b" providerId="LiveId" clId="{AD47ECA9-5359-481F-8EF6-7CD035D46305}" dt="2020-05-28T04:02:48.166" v="4389" actId="1076"/>
        <pc:sldMkLst>
          <pc:docMk/>
          <pc:sldMk cId="1635113688" sldId="256"/>
        </pc:sldMkLst>
        <pc:spChg chg="add del mod">
          <ac:chgData name="井上 量" userId="fb80311ab6ef2d7b" providerId="LiveId" clId="{AD47ECA9-5359-481F-8EF6-7CD035D46305}" dt="2020-05-28T04:02:48.166" v="4389" actId="1076"/>
          <ac:spMkLst>
            <pc:docMk/>
            <pc:sldMk cId="1635113688" sldId="256"/>
            <ac:spMk id="2" creationId="{F4CAE845-F555-4135-8F0E-6DC63CE6739F}"/>
          </ac:spMkLst>
        </pc:spChg>
        <pc:spChg chg="mod">
          <ac:chgData name="井上 量" userId="fb80311ab6ef2d7b" providerId="LiveId" clId="{AD47ECA9-5359-481F-8EF6-7CD035D46305}" dt="2020-05-28T02:48:04.156" v="1031" actId="1076"/>
          <ac:spMkLst>
            <pc:docMk/>
            <pc:sldMk cId="1635113688" sldId="256"/>
            <ac:spMk id="5" creationId="{00000000-0000-0000-0000-000000000000}"/>
          </ac:spMkLst>
        </pc:spChg>
        <pc:spChg chg="mod">
          <ac:chgData name="井上 量" userId="fb80311ab6ef2d7b" providerId="LiveId" clId="{AD47ECA9-5359-481F-8EF6-7CD035D46305}" dt="2020-05-28T02:48:11.675" v="1032" actId="207"/>
          <ac:spMkLst>
            <pc:docMk/>
            <pc:sldMk cId="1635113688" sldId="256"/>
            <ac:spMk id="6" creationId="{00000000-0000-0000-0000-000000000000}"/>
          </ac:spMkLst>
        </pc:spChg>
        <pc:spChg chg="del mod">
          <ac:chgData name="井上 量" userId="fb80311ab6ef2d7b" providerId="LiveId" clId="{AD47ECA9-5359-481F-8EF6-7CD035D46305}" dt="2020-05-28T02:40:06.236" v="466" actId="21"/>
          <ac:spMkLst>
            <pc:docMk/>
            <pc:sldMk cId="1635113688" sldId="256"/>
            <ac:spMk id="7" creationId="{00000000-0000-0000-0000-000000000000}"/>
          </ac:spMkLst>
        </pc:spChg>
        <pc:graphicFrameChg chg="mod modGraphic">
          <ac:chgData name="井上 量" userId="fb80311ab6ef2d7b" providerId="LiveId" clId="{AD47ECA9-5359-481F-8EF6-7CD035D46305}" dt="2020-05-28T03:57:50.490" v="4386" actId="20577"/>
          <ac:graphicFrameMkLst>
            <pc:docMk/>
            <pc:sldMk cId="1635113688" sldId="256"/>
            <ac:graphicFrameMk id="4" creationId="{00000000-0000-0000-0000-000000000000}"/>
          </ac:graphicFrameMkLst>
        </pc:graphicFrameChg>
      </pc:sldChg>
      <pc:sldChg chg="addSp delSp modSp new mod ord">
        <pc:chgData name="井上 量" userId="fb80311ab6ef2d7b" providerId="LiveId" clId="{AD47ECA9-5359-481F-8EF6-7CD035D46305}" dt="2020-05-28T03:55:29.970" v="4365"/>
        <pc:sldMkLst>
          <pc:docMk/>
          <pc:sldMk cId="1316074731" sldId="257"/>
        </pc:sldMkLst>
        <pc:spChg chg="del">
          <ac:chgData name="井上 量" userId="fb80311ab6ef2d7b" providerId="LiveId" clId="{AD47ECA9-5359-481F-8EF6-7CD035D46305}" dt="2020-05-28T02:39:55.710" v="465" actId="478"/>
          <ac:spMkLst>
            <pc:docMk/>
            <pc:sldMk cId="1316074731" sldId="257"/>
            <ac:spMk id="2" creationId="{8F4E1FF3-1F4D-4B84-99EF-1237FC54F78E}"/>
          </ac:spMkLst>
        </pc:spChg>
        <pc:spChg chg="del">
          <ac:chgData name="井上 量" userId="fb80311ab6ef2d7b" providerId="LiveId" clId="{AD47ECA9-5359-481F-8EF6-7CD035D46305}" dt="2020-05-28T02:39:52.982" v="464" actId="478"/>
          <ac:spMkLst>
            <pc:docMk/>
            <pc:sldMk cId="1316074731" sldId="257"/>
            <ac:spMk id="3" creationId="{2CB6CE3B-E4B2-497B-8B13-78104B42D8D3}"/>
          </ac:spMkLst>
        </pc:spChg>
        <pc:spChg chg="add mod">
          <ac:chgData name="井上 量" userId="fb80311ab6ef2d7b" providerId="LiveId" clId="{AD47ECA9-5359-481F-8EF6-7CD035D46305}" dt="2020-05-28T03:55:29.970" v="4365"/>
          <ac:spMkLst>
            <pc:docMk/>
            <pc:sldMk cId="1316074731" sldId="257"/>
            <ac:spMk id="4" creationId="{EC98527D-AC6D-4444-96BB-332C0D177340}"/>
          </ac:spMkLst>
        </pc:spChg>
        <pc:spChg chg="add del mod">
          <ac:chgData name="井上 量" userId="fb80311ab6ef2d7b" providerId="LiveId" clId="{AD47ECA9-5359-481F-8EF6-7CD035D46305}" dt="2020-05-28T02:41:51.285" v="491"/>
          <ac:spMkLst>
            <pc:docMk/>
            <pc:sldMk cId="1316074731" sldId="257"/>
            <ac:spMk id="5" creationId="{8F159048-B88D-437D-AECA-1CDCFDB27112}"/>
          </ac:spMkLst>
        </pc:spChg>
        <pc:spChg chg="add mod">
          <ac:chgData name="井上 量" userId="fb80311ab6ef2d7b" providerId="LiveId" clId="{AD47ECA9-5359-481F-8EF6-7CD035D46305}" dt="2020-05-28T02:49:12.979" v="1058" actId="1076"/>
          <ac:spMkLst>
            <pc:docMk/>
            <pc:sldMk cId="1316074731" sldId="257"/>
            <ac:spMk id="6" creationId="{CEFCFB55-ABC4-435F-B894-EA88B9795A64}"/>
          </ac:spMkLst>
        </pc:spChg>
      </pc:sldChg>
    </pc:docChg>
  </pc:docChgLst>
</pc:chgInfo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97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89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797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796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561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563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0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77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5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23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022437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93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367283"/>
              </p:ext>
            </p:extLst>
          </p:nvPr>
        </p:nvGraphicFramePr>
        <p:xfrm>
          <a:off x="141595" y="283876"/>
          <a:ext cx="6458711" cy="6069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914">
                  <a:extLst>
                    <a:ext uri="{9D8B030D-6E8A-4147-A177-3AD203B41FA5}">
                      <a16:colId xmlns:a16="http://schemas.microsoft.com/office/drawing/2014/main" val="3428426479"/>
                    </a:ext>
                  </a:extLst>
                </a:gridCol>
                <a:gridCol w="2025746">
                  <a:extLst>
                    <a:ext uri="{9D8B030D-6E8A-4147-A177-3AD203B41FA5}">
                      <a16:colId xmlns:a16="http://schemas.microsoft.com/office/drawing/2014/main" val="1528998967"/>
                    </a:ext>
                  </a:extLst>
                </a:gridCol>
                <a:gridCol w="1978429">
                  <a:extLst>
                    <a:ext uri="{9D8B030D-6E8A-4147-A177-3AD203B41FA5}">
                      <a16:colId xmlns:a16="http://schemas.microsoft.com/office/drawing/2014/main" val="476360564"/>
                    </a:ext>
                  </a:extLst>
                </a:gridCol>
                <a:gridCol w="2169622">
                  <a:extLst>
                    <a:ext uri="{9D8B030D-6E8A-4147-A177-3AD203B41FA5}">
                      <a16:colId xmlns:a16="http://schemas.microsoft.com/office/drawing/2014/main" val="247587537"/>
                    </a:ext>
                  </a:extLst>
                </a:gridCol>
              </a:tblGrid>
              <a:tr h="270895">
                <a:tc rowSpan="2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　行</a:t>
                      </a:r>
                      <a:r>
                        <a:rPr kumimoji="1" lang="ja-JP" altLang="en-US" sz="900" b="0" i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*</a:t>
                      </a:r>
                      <a:r>
                        <a:rPr kumimoji="1" lang="en-US" altLang="ja-JP" sz="900" b="0" i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900" b="0" i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新型コロナウイルス感染症の感染拡大防止等に係る従前までの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柔軟な取扱い</a:t>
                      </a:r>
                      <a:r>
                        <a:rPr kumimoji="1" lang="ja-JP" altLang="en-US" sz="900" b="0" i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*</a:t>
                      </a:r>
                      <a:r>
                        <a:rPr kumimoji="1" lang="en-US" altLang="ja-JP" sz="900" b="0" i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900" b="0" i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157129"/>
                  </a:ext>
                </a:extLst>
              </a:tr>
              <a:tr h="29312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離島等以外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離島等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546182"/>
                  </a:ext>
                </a:extLst>
              </a:tr>
              <a:tr h="7872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利用者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lang="ja-JP" altLang="en-US" sz="1050" b="0" u="sng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通所</a:t>
                      </a:r>
                      <a:r>
                        <a:rPr lang="ja-JP" altLang="en-US" sz="1050" b="0" u="sng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利用が困難</a:t>
                      </a:r>
                      <a:r>
                        <a:rPr lang="ja-JP" altLang="en-US" sz="1050" b="0" u="none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で</a:t>
                      </a:r>
                      <a:r>
                        <a:rPr lang="ja-JP" altLang="en-US" sz="1050" b="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endParaRPr lang="en-US" altLang="ja-JP" sz="1050" b="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lang="ja-JP" altLang="en-US" sz="1050" b="0" u="sng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</a:t>
                      </a:r>
                      <a:r>
                        <a:rPr lang="ja-JP" altLang="en-US" sz="1050" b="0" u="sng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による支援がやむを得ないと市町村が判断</a:t>
                      </a:r>
                      <a:r>
                        <a:rPr lang="ja-JP" altLang="en-US" sz="1050" b="0" u="none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した場合</a:t>
                      </a:r>
                      <a:endParaRPr kumimoji="1" lang="ja-JP" altLang="en-US" sz="1050" b="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（同左）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感染拡大防止</a:t>
                      </a:r>
                      <a:r>
                        <a:rPr kumimoji="1" lang="ja-JP" altLang="en-US" sz="1050" b="0" u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の観点</a:t>
                      </a:r>
                      <a:r>
                        <a:rPr kumimoji="1" lang="ja-JP" altLang="en-US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から、</a:t>
                      </a:r>
                      <a:r>
                        <a:rPr kumimoji="1" lang="ja-JP" altLang="en-US" sz="1050" b="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在宅でのサービス利用を希望する者は広く対象</a:t>
                      </a:r>
                      <a:r>
                        <a:rPr kumimoji="1" lang="ja-JP" altLang="en-US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として差し支えない</a:t>
                      </a:r>
                      <a:r>
                        <a:rPr kumimoji="1" lang="ja-JP" altLang="en-US" sz="105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05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4/10</a:t>
                      </a:r>
                      <a:r>
                        <a:rPr kumimoji="1" lang="ja-JP" altLang="en-US" sz="105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就労系第４報ＱＡ問３</a:t>
                      </a: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0822394"/>
                  </a:ext>
                </a:extLst>
              </a:tr>
              <a:tr h="55940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事業運営等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 defTabSz="914337" fontAlgn="auto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・運営</a:t>
                      </a:r>
                      <a:r>
                        <a:rPr lang="ja-JP" altLang="en-US" sz="1050" u="none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規程において、在宅で実施する訓練及び支援内容を</a:t>
                      </a: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明記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 algn="just" defTabSz="914337" fontAlgn="auto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・指定権者</a:t>
                      </a:r>
                      <a:r>
                        <a:rPr lang="ja-JP" altLang="en-US" sz="105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から求められた場合には訓練・支援状況を</a:t>
                      </a:r>
                      <a:r>
                        <a:rPr lang="ja-JP" altLang="en-US" sz="1050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提出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（同左）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5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適切</a:t>
                      </a:r>
                      <a:r>
                        <a:rPr kumimoji="1" lang="ja-JP" altLang="en-US" sz="105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な在宅での支援が可能と市町村が認める場合には、</a:t>
                      </a:r>
                      <a:r>
                        <a:rPr kumimoji="1" lang="ja-JP" altLang="en-US" sz="1050" b="0" u="sng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要件の一部を適用しないなど柔軟な取扱いをして</a:t>
                      </a:r>
                      <a:r>
                        <a:rPr kumimoji="1" lang="ja-JP" altLang="en-US" sz="1050" b="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差し支えない</a:t>
                      </a:r>
                      <a:r>
                        <a:rPr kumimoji="1" lang="zh-TW" altLang="en-US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4/10</a:t>
                      </a:r>
                      <a:r>
                        <a:rPr kumimoji="1" lang="zh-TW" altLang="en-US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就労系第４報ＱＡ問３）</a:t>
                      </a:r>
                      <a:endParaRPr kumimoji="1" lang="ja-JP" altLang="en-US" sz="105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0720166"/>
                  </a:ext>
                </a:extLst>
              </a:tr>
              <a:tr h="34007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 </a:t>
                      </a: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在宅利用者が行う作業活動、訓練等のメニューの確保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➁ １日２回連絡、助言又は進捗状況の確認、日報作成。作業活動、訓練等の内容等に応じ、１日２回を超えた対応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82551" indent="-182551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 緊急時の対応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④ 疑義照会等に対し、随時、訪問や連絡等による必要な支援が提供できる体制を確保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 事業所職員の訪問又は利用者の通所により評価等を１週間につき１回は行う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⑥ 原則として月の利用日数のうち１日は事業所に通所し、事業所内において訓練目標の達成度の評価等を行う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➆ ➄が通所により行われ、あわせて➅の評価等も行われた場合、➅による通所に置き換えて差し支えない</a:t>
                      </a:r>
                      <a:endParaRPr kumimoji="1" lang="ja-JP" altLang="en-US" sz="105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（①～④、⑦は同左）</a:t>
                      </a:r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⑤’　訪問又は通所による評価を、電話・ＰＣ等による評価等に代替可</a:t>
                      </a:r>
                    </a:p>
                    <a:p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⑥’　利用者の通所による評価を、事業所職員による訪問による評価も可</a:t>
                      </a:r>
                    </a:p>
                    <a:p>
                      <a:endParaRPr kumimoji="1" lang="ja-JP" altLang="en-US" sz="105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348660"/>
                  </a:ext>
                </a:extLst>
              </a:tr>
              <a:tr h="3689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ja-JP" altLang="en-US" sz="105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在宅と通所を組み合わせた支援可</a:t>
                      </a:r>
                      <a:endParaRPr kumimoji="1"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692750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4CAE845-F555-4135-8F0E-6DC63CE6739F}"/>
              </a:ext>
            </a:extLst>
          </p:cNvPr>
          <p:cNvSpPr txBox="1"/>
          <p:nvPr/>
        </p:nvSpPr>
        <p:spPr>
          <a:xfrm>
            <a:off x="0" y="-4950"/>
            <a:ext cx="9143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就労系障害福祉サービスにおける在宅でのサービス利用に係る取扱い</a:t>
            </a:r>
            <a:endParaRPr kumimoji="1" lang="ja-JP" altLang="en-US" sz="12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055955"/>
              </p:ext>
            </p:extLst>
          </p:nvPr>
        </p:nvGraphicFramePr>
        <p:xfrm>
          <a:off x="6836882" y="293402"/>
          <a:ext cx="2157483" cy="6026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7483">
                  <a:extLst>
                    <a:ext uri="{9D8B030D-6E8A-4147-A177-3AD203B41FA5}">
                      <a16:colId xmlns:a16="http://schemas.microsoft.com/office/drawing/2014/main" val="1765497206"/>
                    </a:ext>
                  </a:extLst>
                </a:gridCol>
              </a:tblGrid>
              <a:tr h="5374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新型コロナウイルス感染症の感染拡大防止等に係る今後の取扱い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6/19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就労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系第６報記１）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204257"/>
                  </a:ext>
                </a:extLst>
              </a:tr>
              <a:tr h="778804"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kumimoji="1" lang="ja-JP" altLang="en-US" sz="105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在宅でのサービス利用を希望する者</a:t>
                      </a:r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であって、</a:t>
                      </a: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・在宅でのサービス利用による</a:t>
                      </a:r>
                      <a:r>
                        <a:rPr kumimoji="1" lang="ja-JP" altLang="en-US" sz="105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支援効果が認められると市町村が判断</a:t>
                      </a:r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した場合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120802"/>
                  </a:ext>
                </a:extLst>
              </a:tr>
              <a:tr h="855567">
                <a:tc>
                  <a:txBody>
                    <a:bodyPr/>
                    <a:lstStyle/>
                    <a:p>
                      <a:pPr marL="0" indent="0" algn="ctr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05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現行の取扱いと同様</a:t>
                      </a:r>
                      <a:endParaRPr kumimoji="1" lang="en-US" altLang="ja-JP" sz="1050" b="1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 algn="ctr" defTabSz="914337" fontAlgn="auto">
                        <a:lnSpc>
                          <a:spcPts val="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 algn="l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・運営規程において、在宅で実施する訓練及び支援内容を明記</a:t>
                      </a:r>
                    </a:p>
                    <a:p>
                      <a:pPr marL="0" indent="0" algn="l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・指定権者から求められた場合には訓練・支援状況を提出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3298829"/>
                  </a:ext>
                </a:extLst>
              </a:tr>
              <a:tr h="34394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現行の「離島等」の取扱い</a:t>
                      </a:r>
                      <a:endParaRPr kumimoji="1" lang="en-US" altLang="ja-JP" sz="1050" b="1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endParaRPr kumimoji="1" lang="ja-JP" altLang="en-US" sz="1050" b="1" u="sng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324045"/>
                  </a:ext>
                </a:extLst>
              </a:tr>
              <a:tr h="3874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在宅と通所を組み合わせた支援可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0550876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4CAE845-F555-4135-8F0E-6DC63CE6739F}"/>
              </a:ext>
            </a:extLst>
          </p:cNvPr>
          <p:cNvSpPr txBox="1"/>
          <p:nvPr/>
        </p:nvSpPr>
        <p:spPr>
          <a:xfrm>
            <a:off x="24938" y="6499444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*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就労系障害福祉サービスにおける在宅でのサービス利用に係る柔軟な取扱いについては、令和２年２月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日付事務連絡「新型コロナウイルスへの対応に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伴う就労継続支援事業の取扱い等について」から随時示していたところであるが、今後、年度内に限り、就労系第６報に示した取扱いを基本とする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6473369" y="2255763"/>
            <a:ext cx="490450" cy="1961803"/>
          </a:xfrm>
          <a:prstGeom prst="rightArrow">
            <a:avLst>
              <a:gd name="adj1" fmla="val 41531"/>
              <a:gd name="adj2" fmla="val 6186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大かっこ 10"/>
          <p:cNvSpPr/>
          <p:nvPr/>
        </p:nvSpPr>
        <p:spPr>
          <a:xfrm>
            <a:off x="6880688" y="1870361"/>
            <a:ext cx="2052000" cy="573579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4CAE845-F555-4135-8F0E-6DC63CE6739F}"/>
              </a:ext>
            </a:extLst>
          </p:cNvPr>
          <p:cNvSpPr txBox="1"/>
          <p:nvPr/>
        </p:nvSpPr>
        <p:spPr>
          <a:xfrm>
            <a:off x="8313" y="6353389"/>
            <a:ext cx="91439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*１　平成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年４月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日付障障発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0410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第１号「就労移行支援事業、就労継続支援事業（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型、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型）における留意事項について」の一部改正について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269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