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60"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5" d="100"/>
          <a:sy n="115" d="100"/>
        </p:scale>
        <p:origin x="1530" y="96"/>
      </p:cViewPr>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3" Type="http://schemas.openxmlformats.org/officeDocument/2006/relationships/presProps" Target="presProps.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tableStyles" Target="tableStyles.xml" />
  <Relationship Id="rId11" Type="http://schemas.microsoft.com/office/2016/11/relationships/changesInfo" Target="changesInfos/changesInfo1.xml" />
  <Relationship Id="rId5" Type="http://schemas.openxmlformats.org/officeDocument/2006/relationships/theme" Target="theme/theme1.xml" />
  <Relationship Id="rId4" Type="http://schemas.openxmlformats.org/officeDocument/2006/relationships/viewProps" Target="viewProps.xml" />
</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井上 量" userId="fb80311ab6ef2d7b" providerId="LiveId" clId="{F531E66D-A4CE-49C2-A7E2-D3794D8994BC}"/>
    <pc:docChg chg="undo custSel addSld modSld">
      <pc:chgData name="井上 量" userId="fb80311ab6ef2d7b" providerId="LiveId" clId="{F531E66D-A4CE-49C2-A7E2-D3794D8994BC}" dt="2020-04-16T07:27:24.043" v="4195" actId="1035"/>
      <pc:docMkLst>
        <pc:docMk/>
      </pc:docMkLst>
      <pc:sldChg chg="modSp mod">
        <pc:chgData name="井上 量" userId="fb80311ab6ef2d7b" providerId="LiveId" clId="{F531E66D-A4CE-49C2-A7E2-D3794D8994BC}" dt="2020-04-16T07:27:24.043" v="4195" actId="1035"/>
        <pc:sldMkLst>
          <pc:docMk/>
          <pc:sldMk cId="727073449" sldId="256"/>
        </pc:sldMkLst>
        <pc:spChg chg="mod">
          <ac:chgData name="井上 量" userId="fb80311ab6ef2d7b" providerId="LiveId" clId="{F531E66D-A4CE-49C2-A7E2-D3794D8994BC}" dt="2020-04-16T07:27:24.043" v="4195" actId="1035"/>
          <ac:spMkLst>
            <pc:docMk/>
            <pc:sldMk cId="727073449" sldId="256"/>
            <ac:spMk id="4" creationId="{974F31B0-8EB7-4A8A-92C4-56D9390B03C2}"/>
          </ac:spMkLst>
        </pc:spChg>
        <pc:spChg chg="mod">
          <ac:chgData name="井上 量" userId="fb80311ab6ef2d7b" providerId="LiveId" clId="{F531E66D-A4CE-49C2-A7E2-D3794D8994BC}" dt="2020-04-16T07:08:54.692" v="3834" actId="207"/>
          <ac:spMkLst>
            <pc:docMk/>
            <pc:sldMk cId="727073449" sldId="256"/>
            <ac:spMk id="5" creationId="{9E387D4D-AB7D-46BF-A244-EDCE14EC8EAF}"/>
          </ac:spMkLst>
        </pc:spChg>
      </pc:sldChg>
      <pc:sldChg chg="modSp add mod">
        <pc:chgData name="井上 量" userId="fb80311ab6ef2d7b" providerId="LiveId" clId="{F531E66D-A4CE-49C2-A7E2-D3794D8994BC}" dt="2020-04-16T07:22:26.712" v="4086"/>
        <pc:sldMkLst>
          <pc:docMk/>
          <pc:sldMk cId="3210307737" sldId="257"/>
        </pc:sldMkLst>
        <pc:spChg chg="mod">
          <ac:chgData name="井上 量" userId="fb80311ab6ef2d7b" providerId="LiveId" clId="{F531E66D-A4CE-49C2-A7E2-D3794D8994BC}" dt="2020-04-16T07:22:26.712" v="4086"/>
          <ac:spMkLst>
            <pc:docMk/>
            <pc:sldMk cId="3210307737" sldId="257"/>
            <ac:spMk id="4" creationId="{974F31B0-8EB7-4A8A-92C4-56D9390B03C2}"/>
          </ac:spMkLst>
        </pc:spChg>
        <pc:spChg chg="mod">
          <ac:chgData name="井上 量" userId="fb80311ab6ef2d7b" providerId="LiveId" clId="{F531E66D-A4CE-49C2-A7E2-D3794D8994BC}" dt="2020-04-16T07:16:14.587" v="3886" actId="207"/>
          <ac:spMkLst>
            <pc:docMk/>
            <pc:sldMk cId="3210307737" sldId="257"/>
            <ac:spMk id="5" creationId="{9E387D4D-AB7D-46BF-A244-EDCE14EC8EAF}"/>
          </ac:spMkLst>
        </pc:spChg>
      </pc:sldChg>
    </pc:docChg>
  </pc:docChgLst>
</pc:chgInfo>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8045561-C8A4-427E-A029-15B900E5B69F}" type="datetimeFigureOut">
              <a:rPr kumimoji="1" lang="ja-JP" altLang="en-US" smtClean="0"/>
              <a:t>2020/6/19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4041611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8045561-C8A4-427E-A029-15B900E5B69F}" type="datetimeFigureOut">
              <a:rPr kumimoji="1" lang="ja-JP" altLang="en-US" smtClean="0"/>
              <a:t>2020/6/19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3020585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8045561-C8A4-427E-A029-15B900E5B69F}" type="datetimeFigureOut">
              <a:rPr kumimoji="1" lang="ja-JP" altLang="en-US" smtClean="0"/>
              <a:t>2020/6/19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4018067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8045561-C8A4-427E-A029-15B900E5B69F}" type="datetimeFigureOut">
              <a:rPr kumimoji="1" lang="ja-JP" altLang="en-US" smtClean="0"/>
              <a:t>2020/6/19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2134605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8045561-C8A4-427E-A029-15B900E5B69F}" type="datetimeFigureOut">
              <a:rPr kumimoji="1" lang="ja-JP" altLang="en-US" smtClean="0"/>
              <a:t>2020/6/19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3901213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8045561-C8A4-427E-A029-15B900E5B69F}" type="datetimeFigureOut">
              <a:rPr kumimoji="1" lang="ja-JP" altLang="en-US" smtClean="0"/>
              <a:t>2020/6/19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1196074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8045561-C8A4-427E-A029-15B900E5B69F}" type="datetimeFigureOut">
              <a:rPr kumimoji="1" lang="ja-JP" altLang="en-US" smtClean="0"/>
              <a:t>2020/6/19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245625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8045561-C8A4-427E-A029-15B900E5B69F}" type="datetimeFigureOut">
              <a:rPr kumimoji="1" lang="ja-JP" altLang="en-US" smtClean="0"/>
              <a:t>2020/6/19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3718480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045561-C8A4-427E-A029-15B900E5B69F}" type="datetimeFigureOut">
              <a:rPr kumimoji="1" lang="ja-JP" altLang="en-US" smtClean="0"/>
              <a:t>2020/6/19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670892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8045561-C8A4-427E-A029-15B900E5B69F}" type="datetimeFigureOut">
              <a:rPr kumimoji="1" lang="ja-JP" altLang="en-US" smtClean="0"/>
              <a:t>2020/6/19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2709098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8045561-C8A4-427E-A029-15B900E5B69F}" type="datetimeFigureOut">
              <a:rPr kumimoji="1" lang="ja-JP" altLang="en-US" smtClean="0"/>
              <a:t>2020/6/19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3516345029"/>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045561-C8A4-427E-A029-15B900E5B69F}" type="datetimeFigureOut">
              <a:rPr kumimoji="1" lang="ja-JP" altLang="en-US" smtClean="0"/>
              <a:t>2020/6/19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9029107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974F31B0-8EB7-4A8A-92C4-56D9390B03C2}"/>
              </a:ext>
            </a:extLst>
          </p:cNvPr>
          <p:cNvSpPr txBox="1"/>
          <p:nvPr/>
        </p:nvSpPr>
        <p:spPr>
          <a:xfrm>
            <a:off x="129210" y="999504"/>
            <a:ext cx="1499139" cy="261610"/>
          </a:xfrm>
          <a:prstGeom prst="rect">
            <a:avLst/>
          </a:prstGeom>
          <a:solidFill>
            <a:schemeClr val="accent4">
              <a:lumMod val="60000"/>
              <a:lumOff val="40000"/>
            </a:schemeClr>
          </a:solidFill>
          <a:ln>
            <a:noFill/>
          </a:ln>
        </p:spPr>
        <p:txBody>
          <a:bodyPr wrap="square" rtlCol="0">
            <a:spAutoFit/>
          </a:bodyPr>
          <a:lstStyle/>
          <a:p>
            <a:pPr algn="dist"/>
            <a:r>
              <a:rPr lang="ja-JP" altLang="en-US" sz="1050" b="1" dirty="0" smtClean="0">
                <a:solidFill>
                  <a:srgbClr val="002060"/>
                </a:solidFill>
                <a:latin typeface="+mn-ea"/>
              </a:rPr>
              <a:t>就労継続支援Ａ型</a:t>
            </a:r>
            <a:endParaRPr kumimoji="1" lang="ja-JP" altLang="en-US" sz="1050" dirty="0">
              <a:latin typeface="+mn-ea"/>
            </a:endParaRPr>
          </a:p>
        </p:txBody>
      </p:sp>
      <p:sp>
        <p:nvSpPr>
          <p:cNvPr id="6" name="テキスト ボックス 5">
            <a:extLst>
              <a:ext uri="{FF2B5EF4-FFF2-40B4-BE49-F238E27FC236}">
                <a16:creationId xmlns:a16="http://schemas.microsoft.com/office/drawing/2014/main" id="{9E387D4D-AB7D-46BF-A244-EDCE14EC8EAF}"/>
              </a:ext>
            </a:extLst>
          </p:cNvPr>
          <p:cNvSpPr txBox="1"/>
          <p:nvPr/>
        </p:nvSpPr>
        <p:spPr>
          <a:xfrm>
            <a:off x="0" y="-8313"/>
            <a:ext cx="9144000" cy="276999"/>
          </a:xfrm>
          <a:prstGeom prst="rect">
            <a:avLst/>
          </a:prstGeom>
          <a:noFill/>
        </p:spPr>
        <p:txBody>
          <a:bodyPr wrap="square" rtlCol="0">
            <a:spAutoFit/>
          </a:bodyPr>
          <a:lstStyle/>
          <a:p>
            <a:pPr algn="ctr"/>
            <a:r>
              <a:rPr lang="ja-JP" altLang="ja-JP" sz="1200" b="1" dirty="0" smtClean="0">
                <a:solidFill>
                  <a:srgbClr val="002060"/>
                </a:solidFill>
                <a:latin typeface="游ゴシック" panose="020B0400000000000000" pitchFamily="50" charset="-128"/>
                <a:ea typeface="游ゴシック" panose="020B0400000000000000" pitchFamily="50" charset="-128"/>
              </a:rPr>
              <a:t>新型コロナウイルス</a:t>
            </a:r>
            <a:r>
              <a:rPr lang="ja-JP" altLang="en-US" sz="1200" b="1" dirty="0" smtClean="0">
                <a:solidFill>
                  <a:srgbClr val="002060"/>
                </a:solidFill>
                <a:latin typeface="游ゴシック" panose="020B0400000000000000" pitchFamily="50" charset="-128"/>
                <a:ea typeface="游ゴシック" panose="020B0400000000000000" pitchFamily="50" charset="-128"/>
              </a:rPr>
              <a:t>感染症への対応に伴う就労</a:t>
            </a:r>
            <a:r>
              <a:rPr lang="ja-JP" altLang="en-US" sz="1200" b="1" dirty="0">
                <a:solidFill>
                  <a:srgbClr val="002060"/>
                </a:solidFill>
                <a:latin typeface="游ゴシック" panose="020B0400000000000000" pitchFamily="50" charset="-128"/>
                <a:ea typeface="游ゴシック" panose="020B0400000000000000" pitchFamily="50" charset="-128"/>
              </a:rPr>
              <a:t>系障害福祉サービスに</a:t>
            </a:r>
            <a:r>
              <a:rPr lang="ja-JP" altLang="en-US" sz="1200" b="1" dirty="0" smtClean="0">
                <a:solidFill>
                  <a:srgbClr val="002060"/>
                </a:solidFill>
                <a:latin typeface="游ゴシック" panose="020B0400000000000000" pitchFamily="50" charset="-128"/>
                <a:ea typeface="游ゴシック" panose="020B0400000000000000" pitchFamily="50" charset="-128"/>
              </a:rPr>
              <a:t>おける柔軟な取扱い（令和２年</a:t>
            </a:r>
            <a:r>
              <a:rPr lang="ja-JP" altLang="en-US" sz="1200" b="1" dirty="0" smtClean="0">
                <a:solidFill>
                  <a:srgbClr val="002060"/>
                </a:solidFill>
                <a:latin typeface="游ゴシック" panose="020B0400000000000000" pitchFamily="50" charset="-128"/>
                <a:ea typeface="游ゴシック" panose="020B0400000000000000" pitchFamily="50" charset="-128"/>
              </a:rPr>
              <a:t>６月</a:t>
            </a:r>
            <a:r>
              <a:rPr lang="en-US" altLang="ja-JP" sz="1200" b="1" dirty="0" smtClean="0">
                <a:solidFill>
                  <a:srgbClr val="002060"/>
                </a:solidFill>
                <a:latin typeface="游ゴシック" panose="020B0400000000000000" pitchFamily="50" charset="-128"/>
                <a:ea typeface="游ゴシック" panose="020B0400000000000000" pitchFamily="50" charset="-128"/>
              </a:rPr>
              <a:t>19</a:t>
            </a:r>
            <a:r>
              <a:rPr lang="ja-JP" altLang="en-US" sz="1200" b="1" dirty="0" smtClean="0">
                <a:solidFill>
                  <a:srgbClr val="002060"/>
                </a:solidFill>
                <a:latin typeface="游ゴシック" panose="020B0400000000000000" pitchFamily="50" charset="-128"/>
                <a:ea typeface="游ゴシック" panose="020B0400000000000000" pitchFamily="50" charset="-128"/>
              </a:rPr>
              <a:t>日</a:t>
            </a:r>
            <a:r>
              <a:rPr lang="ja-JP" altLang="en-US" sz="1200" b="1" dirty="0" smtClean="0">
                <a:solidFill>
                  <a:srgbClr val="002060"/>
                </a:solidFill>
                <a:latin typeface="游ゴシック" panose="020B0400000000000000" pitchFamily="50" charset="-128"/>
                <a:ea typeface="游ゴシック" panose="020B0400000000000000" pitchFamily="50" charset="-128"/>
              </a:rPr>
              <a:t>時点）</a:t>
            </a:r>
            <a:endParaRPr kumimoji="1" lang="ja-JP" altLang="en-US" sz="1200" b="1" dirty="0">
              <a:solidFill>
                <a:srgbClr val="002060"/>
              </a:solidFill>
              <a:latin typeface="游ゴシック" panose="020B0400000000000000" pitchFamily="50" charset="-128"/>
              <a:ea typeface="游ゴシック" panose="020B0400000000000000" pitchFamily="50" charset="-128"/>
            </a:endParaRPr>
          </a:p>
        </p:txBody>
      </p:sp>
      <p:sp>
        <p:nvSpPr>
          <p:cNvPr id="7" name="テキスト ボックス 6">
            <a:extLst>
              <a:ext uri="{FF2B5EF4-FFF2-40B4-BE49-F238E27FC236}">
                <a16:creationId xmlns:a16="http://schemas.microsoft.com/office/drawing/2014/main" id="{974F31B0-8EB7-4A8A-92C4-56D9390B03C2}"/>
              </a:ext>
            </a:extLst>
          </p:cNvPr>
          <p:cNvSpPr txBox="1"/>
          <p:nvPr/>
        </p:nvSpPr>
        <p:spPr>
          <a:xfrm>
            <a:off x="130154" y="3137059"/>
            <a:ext cx="1498195" cy="261610"/>
          </a:xfrm>
          <a:prstGeom prst="rect">
            <a:avLst/>
          </a:prstGeom>
          <a:solidFill>
            <a:schemeClr val="accent4">
              <a:lumMod val="60000"/>
              <a:lumOff val="40000"/>
            </a:schemeClr>
          </a:solidFill>
          <a:ln>
            <a:noFill/>
          </a:ln>
        </p:spPr>
        <p:txBody>
          <a:bodyPr wrap="square" rtlCol="0">
            <a:spAutoFit/>
          </a:bodyPr>
          <a:lstStyle/>
          <a:p>
            <a:pPr algn="dist"/>
            <a:r>
              <a:rPr lang="ja-JP" altLang="en-US" sz="1050" b="1" dirty="0" smtClean="0">
                <a:solidFill>
                  <a:srgbClr val="002060"/>
                </a:solidFill>
                <a:latin typeface="+mn-ea"/>
              </a:rPr>
              <a:t>就労</a:t>
            </a:r>
            <a:r>
              <a:rPr lang="ja-JP" altLang="en-US" sz="1050" b="1" dirty="0">
                <a:solidFill>
                  <a:srgbClr val="002060"/>
                </a:solidFill>
                <a:latin typeface="+mn-ea"/>
              </a:rPr>
              <a:t>継続支援</a:t>
            </a:r>
            <a:r>
              <a:rPr lang="ja-JP" altLang="en-US" sz="1050" b="1" dirty="0" smtClean="0">
                <a:solidFill>
                  <a:srgbClr val="002060"/>
                </a:solidFill>
                <a:latin typeface="+mn-ea"/>
              </a:rPr>
              <a:t>Ｂ型</a:t>
            </a:r>
            <a:endParaRPr kumimoji="1" lang="ja-JP" altLang="en-US" sz="1050" dirty="0">
              <a:latin typeface="+mn-ea"/>
            </a:endParaRPr>
          </a:p>
        </p:txBody>
      </p:sp>
      <p:graphicFrame>
        <p:nvGraphicFramePr>
          <p:cNvPr id="2" name="表 1"/>
          <p:cNvGraphicFramePr>
            <a:graphicFrameLocks noGrp="1"/>
          </p:cNvGraphicFramePr>
          <p:nvPr>
            <p:extLst>
              <p:ext uri="{D42A27DB-BD31-4B8C-83A1-F6EECF244321}">
                <p14:modId xmlns:p14="http://schemas.microsoft.com/office/powerpoint/2010/main" val="1225107788"/>
              </p:ext>
            </p:extLst>
          </p:nvPr>
        </p:nvGraphicFramePr>
        <p:xfrm>
          <a:off x="138466" y="1210537"/>
          <a:ext cx="8872529" cy="1840234"/>
        </p:xfrm>
        <a:graphic>
          <a:graphicData uri="http://schemas.openxmlformats.org/drawingml/2006/table">
            <a:tbl>
              <a:tblPr firstRow="1" bandRow="1">
                <a:tableStyleId>{5C22544A-7EE6-4342-B048-85BDC9FD1C3A}</a:tableStyleId>
              </a:tblPr>
              <a:tblGrid>
                <a:gridCol w="1646721">
                  <a:extLst>
                    <a:ext uri="{9D8B030D-6E8A-4147-A177-3AD203B41FA5}">
                      <a16:colId xmlns:a16="http://schemas.microsoft.com/office/drawing/2014/main" val="3830884944"/>
                    </a:ext>
                  </a:extLst>
                </a:gridCol>
                <a:gridCol w="7225808">
                  <a:extLst>
                    <a:ext uri="{9D8B030D-6E8A-4147-A177-3AD203B41FA5}">
                      <a16:colId xmlns:a16="http://schemas.microsoft.com/office/drawing/2014/main" val="3413235828"/>
                    </a:ext>
                  </a:extLst>
                </a:gridCol>
              </a:tblGrid>
              <a:tr h="333531">
                <a:tc>
                  <a:txBody>
                    <a:bodyPr/>
                    <a:lstStyle/>
                    <a:p>
                      <a:pPr algn="ctr">
                        <a:lnSpc>
                          <a:spcPts val="1000"/>
                        </a:lnSpc>
                      </a:pPr>
                      <a:r>
                        <a:rPr lang="ja-JP" altLang="ja-JP" sz="1000" b="0" dirty="0" smtClean="0">
                          <a:solidFill>
                            <a:schemeClr val="tx1"/>
                          </a:solidFill>
                          <a:latin typeface="+mn-ea"/>
                        </a:rPr>
                        <a:t>基本報酬の</a:t>
                      </a:r>
                      <a:r>
                        <a:rPr lang="ja-JP" altLang="en-US" sz="1000" b="0" dirty="0" smtClean="0">
                          <a:solidFill>
                            <a:schemeClr val="tx1"/>
                          </a:solidFill>
                          <a:latin typeface="+mn-ea"/>
                        </a:rPr>
                        <a:t>算定区分</a:t>
                      </a:r>
                      <a:endParaRPr lang="en-US" altLang="ja-JP" sz="1000" b="0" dirty="0" smtClean="0">
                        <a:solidFill>
                          <a:schemeClr val="tx1"/>
                        </a:solidFill>
                        <a:latin typeface="+mn-ea"/>
                      </a:endParaRPr>
                    </a:p>
                    <a:p>
                      <a:pPr algn="ctr">
                        <a:lnSpc>
                          <a:spcPts val="1000"/>
                        </a:lnSpc>
                      </a:pPr>
                      <a:r>
                        <a:rPr kumimoji="1" lang="ja-JP" altLang="en-US" sz="1000" b="1" dirty="0" smtClean="0">
                          <a:solidFill>
                            <a:srgbClr val="FF0000"/>
                          </a:solidFill>
                        </a:rPr>
                        <a:t>当分の間継続</a:t>
                      </a:r>
                      <a:endParaRPr kumimoji="1" lang="ja-JP" altLang="en-US" sz="10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ts val="1000"/>
                        </a:lnSpc>
                      </a:pP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前年度に代えて前々年度の平均労働時間を基本報酬の算定区分とすること等が可能（就労系第１、４報）</a:t>
                      </a:r>
                      <a:endParaRPr kumimoji="1" lang="ja-JP" altLang="en-US" sz="105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42450409"/>
                  </a:ext>
                </a:extLst>
              </a:tr>
              <a:tr h="337434">
                <a:tc>
                  <a:txBody>
                    <a:bodyPr/>
                    <a:lstStyle/>
                    <a:p>
                      <a:pPr algn="ctr">
                        <a:lnSpc>
                          <a:spcPts val="1000"/>
                        </a:lnSpc>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賃金の支払い</a:t>
                      </a:r>
                      <a:endParaRPr kumimoji="0" lang="en-US" altLang="ja-JP"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p>
                      <a:pPr algn="ctr">
                        <a:lnSpc>
                          <a:spcPts val="1000"/>
                        </a:lnSpc>
                      </a:pPr>
                      <a:r>
                        <a:rPr kumimoji="1" lang="ja-JP" altLang="en-US" sz="1000" b="1" dirty="0" smtClean="0">
                          <a:solidFill>
                            <a:srgbClr val="FF0000"/>
                          </a:solidFill>
                        </a:rPr>
                        <a:t>当分の間継続</a:t>
                      </a:r>
                      <a:endParaRPr kumimoji="1" lang="ja-JP" altLang="en-US" sz="10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ts val="1000"/>
                        </a:lnSpc>
                        <a:spcBef>
                          <a:spcPts val="0"/>
                        </a:spcBef>
                        <a:spcAft>
                          <a:spcPts val="0"/>
                        </a:spcAft>
                        <a:buClrTx/>
                        <a:buSzTx/>
                        <a:buFontTx/>
                        <a:buNone/>
                        <a:tabLst/>
                        <a:defRPr/>
                      </a:pPr>
                      <a:r>
                        <a:rPr kumimoji="0" lang="ja-JP" altLang="ja-JP"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生産活動収入の減少が見込まれるときには、災害その他やむを得ない理由がある場合と見なして、自立支援給付費を充てることが可能</a:t>
                      </a: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（就労系第１報）</a:t>
                      </a:r>
                      <a:endParaRPr kumimoji="0" lang="en-US" altLang="ja-JP"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1809761"/>
                  </a:ext>
                </a:extLst>
              </a:tr>
              <a:tr h="333531">
                <a:tc>
                  <a:txBody>
                    <a:bodyPr/>
                    <a:lstStyle/>
                    <a:p>
                      <a:pPr algn="ctr">
                        <a:lnSpc>
                          <a:spcPts val="1000"/>
                        </a:lnSpc>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経営改善計画の</a:t>
                      </a:r>
                      <a:r>
                        <a:rPr kumimoji="0" lang="ja-JP" altLang="ja-JP"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策定</a:t>
                      </a:r>
                      <a:endParaRPr kumimoji="0" lang="en-US" altLang="ja-JP"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p>
                      <a:pPr algn="ctr">
                        <a:lnSpc>
                          <a:spcPts val="1000"/>
                        </a:lnSpc>
                      </a:pPr>
                      <a:r>
                        <a:rPr kumimoji="1" lang="ja-JP" altLang="en-US" sz="1000" b="1" dirty="0" smtClean="0">
                          <a:solidFill>
                            <a:srgbClr val="FF0000"/>
                          </a:solidFill>
                        </a:rPr>
                        <a:t>当分の間継続</a:t>
                      </a:r>
                      <a:endParaRPr kumimoji="1" lang="en-US" altLang="ja-JP" sz="1000" b="1" dirty="0" smtClean="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ts val="1000"/>
                        </a:lnSpc>
                        <a:spcBef>
                          <a:spcPts val="0"/>
                        </a:spcBef>
                        <a:spcAft>
                          <a:spcPts val="0"/>
                        </a:spcAft>
                        <a:buClrTx/>
                        <a:buSzTx/>
                        <a:buFontTx/>
                        <a:buNone/>
                        <a:tabLst/>
                        <a:defRPr/>
                      </a:pPr>
                      <a:r>
                        <a:rPr kumimoji="0" lang="ja-JP" altLang="ja-JP"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都道府県等が認める場合には、</a:t>
                      </a: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その策定の</a:t>
                      </a:r>
                      <a:r>
                        <a:rPr kumimoji="0" lang="ja-JP" altLang="ja-JP"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猶予が可能</a:t>
                      </a: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（就労系第２報）</a:t>
                      </a:r>
                      <a:endParaRPr kumimoji="0" lang="en-US" altLang="ja-JP" sz="1050" b="0"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11639018"/>
                  </a:ext>
                </a:extLst>
              </a:tr>
              <a:tr h="334522">
                <a:tc>
                  <a:txBody>
                    <a:bodyPr/>
                    <a:lstStyle/>
                    <a:p>
                      <a:pPr algn="ctr">
                        <a:lnSpc>
                          <a:spcPts val="1000"/>
                        </a:lnSpc>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暫定支給決定</a:t>
                      </a:r>
                      <a:r>
                        <a:rPr kumimoji="0" lang="ja-JP" altLang="en-US" sz="1000" b="1" i="1"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0" lang="en-US" altLang="ja-JP" sz="1000" b="1" i="1"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1</a:t>
                      </a:r>
                    </a:p>
                    <a:p>
                      <a:pPr algn="ctr">
                        <a:lnSpc>
                          <a:spcPts val="1000"/>
                        </a:lnSpc>
                      </a:pPr>
                      <a:r>
                        <a:rPr kumimoji="1" lang="ja-JP" altLang="en-US" sz="1000" b="1" i="0" dirty="0" smtClean="0">
                          <a:solidFill>
                            <a:srgbClr val="FF0000"/>
                          </a:solidFill>
                        </a:rPr>
                        <a:t>今年度内</a:t>
                      </a:r>
                      <a:endParaRPr kumimoji="1" lang="ja-JP" altLang="en-US" sz="1000" b="1" i="0"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ts val="1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暫定支給決定期間内にアセスメントや意向の確認等が十分に実施できない場合においても、できる限り実施した支援の実績等からサービスの継続等を判断すること等が可能 （就労系第４報）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58625756"/>
                  </a:ext>
                </a:extLst>
              </a:tr>
              <a:tr h="440440">
                <a:tc>
                  <a:txBody>
                    <a:bodyPr/>
                    <a:lstStyle/>
                    <a:p>
                      <a:pPr algn="ctr">
                        <a:lnSpc>
                          <a:spcPts val="1000"/>
                        </a:lnSpc>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在宅でのサービス利用</a:t>
                      </a:r>
                      <a:r>
                        <a:rPr kumimoji="0" lang="ja-JP" altLang="en-US" sz="1000" b="1" i="1"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0" lang="en-US" altLang="ja-JP" sz="1000" b="1" i="1"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2</a:t>
                      </a:r>
                    </a:p>
                    <a:p>
                      <a:pPr algn="ctr">
                        <a:lnSpc>
                          <a:spcPts val="1000"/>
                        </a:lnSpc>
                      </a:pPr>
                      <a:r>
                        <a:rPr kumimoji="0" lang="ja-JP" altLang="en-US" sz="1000" b="1" i="0" u="none" strike="noStrike" kern="1200" cap="none" spc="0" normalizeH="0" baseline="0" noProof="0" dirty="0" smtClean="0">
                          <a:ln>
                            <a:noFill/>
                          </a:ln>
                          <a:solidFill>
                            <a:srgbClr val="FF0000"/>
                          </a:solidFill>
                          <a:effectLst/>
                          <a:uLnTx/>
                          <a:uFillTx/>
                          <a:latin typeface="游ゴシック" panose="020B0400000000000000" pitchFamily="50" charset="-128"/>
                          <a:ea typeface="+mn-ea"/>
                          <a:cs typeface="+mn-cs"/>
                        </a:rPr>
                        <a:t>今年度内</a:t>
                      </a:r>
                      <a:endParaRPr kumimoji="0" lang="en-US" altLang="ja-JP" sz="1000" b="1" i="0" u="none" strike="noStrike" kern="1200" cap="none" spc="0" normalizeH="0" baseline="0" noProof="0" dirty="0" smtClean="0">
                        <a:ln>
                          <a:noFill/>
                        </a:ln>
                        <a:solidFill>
                          <a:srgbClr val="FF0000"/>
                        </a:solidFill>
                        <a:effectLst/>
                        <a:uLnTx/>
                        <a:uFillTx/>
                        <a:latin typeface="游ゴシック" panose="020B0400000000000000" pitchFamily="50" charset="-128"/>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ts val="1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srgbClr val="FF0000"/>
                          </a:solidFill>
                          <a:effectLst/>
                          <a:uLnTx/>
                          <a:uFillTx/>
                          <a:latin typeface="游ゴシック" panose="020B0400000000000000" pitchFamily="50" charset="-128"/>
                          <a:ea typeface="+mn-ea"/>
                          <a:cs typeface="+mn-cs"/>
                        </a:rPr>
                        <a:t>在宅によるサービス利用の要件（対象者・事業運営）を一部緩和した取扱いなどが可能 （就労系第６報）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42726880"/>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3035981381"/>
              </p:ext>
            </p:extLst>
          </p:nvPr>
        </p:nvGraphicFramePr>
        <p:xfrm>
          <a:off x="138467" y="3349428"/>
          <a:ext cx="8872528" cy="1333434"/>
        </p:xfrm>
        <a:graphic>
          <a:graphicData uri="http://schemas.openxmlformats.org/drawingml/2006/table">
            <a:tbl>
              <a:tblPr firstRow="1" bandRow="1">
                <a:tableStyleId>{5C22544A-7EE6-4342-B048-85BDC9FD1C3A}</a:tableStyleId>
              </a:tblPr>
              <a:tblGrid>
                <a:gridCol w="1646721">
                  <a:extLst>
                    <a:ext uri="{9D8B030D-6E8A-4147-A177-3AD203B41FA5}">
                      <a16:colId xmlns:a16="http://schemas.microsoft.com/office/drawing/2014/main" val="3830884944"/>
                    </a:ext>
                  </a:extLst>
                </a:gridCol>
                <a:gridCol w="7225807">
                  <a:extLst>
                    <a:ext uri="{9D8B030D-6E8A-4147-A177-3AD203B41FA5}">
                      <a16:colId xmlns:a16="http://schemas.microsoft.com/office/drawing/2014/main" val="3413235828"/>
                    </a:ext>
                  </a:extLst>
                </a:gridCol>
              </a:tblGrid>
              <a:tr h="118862">
                <a:tc>
                  <a:txBody>
                    <a:bodyPr/>
                    <a:lstStyle/>
                    <a:p>
                      <a:pPr algn="ctr">
                        <a:lnSpc>
                          <a:spcPts val="1000"/>
                        </a:lnSpc>
                      </a:pPr>
                      <a:r>
                        <a:rPr lang="ja-JP" altLang="ja-JP" sz="1000" b="0" dirty="0" smtClean="0">
                          <a:solidFill>
                            <a:schemeClr val="tx1"/>
                          </a:solidFill>
                          <a:latin typeface="+mn-ea"/>
                        </a:rPr>
                        <a:t>基本報酬の</a:t>
                      </a:r>
                      <a:r>
                        <a:rPr lang="ja-JP" altLang="en-US" sz="1000" b="0" dirty="0" smtClean="0">
                          <a:solidFill>
                            <a:schemeClr val="tx1"/>
                          </a:solidFill>
                          <a:latin typeface="+mn-ea"/>
                        </a:rPr>
                        <a:t>算定区分</a:t>
                      </a:r>
                      <a:endParaRPr lang="en-US" altLang="ja-JP" sz="1000" b="0" dirty="0" smtClean="0">
                        <a:solidFill>
                          <a:schemeClr val="tx1"/>
                        </a:solidFill>
                        <a:latin typeface="+mn-ea"/>
                      </a:endParaRPr>
                    </a:p>
                    <a:p>
                      <a:pPr algn="ctr">
                        <a:lnSpc>
                          <a:spcPts val="1000"/>
                        </a:lnSpc>
                      </a:pPr>
                      <a:r>
                        <a:rPr kumimoji="1" lang="ja-JP" altLang="en-US" sz="1000" b="1" dirty="0" smtClean="0">
                          <a:solidFill>
                            <a:srgbClr val="FF0000"/>
                          </a:solidFill>
                        </a:rPr>
                        <a:t>当分の間継続</a:t>
                      </a:r>
                      <a:endParaRPr kumimoji="1" lang="ja-JP" altLang="en-US" sz="10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ts val="1000"/>
                        </a:lnSpc>
                      </a:pP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前年度に代えて前々年度の平均月額工賃を基本報酬の算定区分とすること等が可能（就労系第１報）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42450409"/>
                  </a:ext>
                </a:extLst>
              </a:tr>
              <a:tr h="118862">
                <a:tc>
                  <a:txBody>
                    <a:bodyPr/>
                    <a:lstStyle/>
                    <a:p>
                      <a:pPr algn="ctr">
                        <a:lnSpc>
                          <a:spcPts val="1000"/>
                        </a:lnSpc>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工賃の支払い</a:t>
                      </a:r>
                      <a:endParaRPr kumimoji="0" lang="en-US" altLang="ja-JP"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p>
                      <a:pPr algn="ctr">
                        <a:lnSpc>
                          <a:spcPts val="1000"/>
                        </a:lnSpc>
                      </a:pPr>
                      <a:r>
                        <a:rPr kumimoji="1" lang="ja-JP" altLang="en-US" sz="1000" b="1" dirty="0" smtClean="0">
                          <a:solidFill>
                            <a:srgbClr val="FF0000"/>
                          </a:solidFill>
                        </a:rPr>
                        <a:t>当分の間継続</a:t>
                      </a:r>
                      <a:endParaRPr kumimoji="1" lang="ja-JP" altLang="en-US" sz="10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ts val="1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新型コロナウイルス感染症への対応によりやむを得ない場合、自立支援給付費を充てることが可能（就労系第２報）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1809761"/>
                  </a:ext>
                </a:extLst>
              </a:tr>
              <a:tr h="120253">
                <a:tc>
                  <a:txBody>
                    <a:bodyPr/>
                    <a:lstStyle/>
                    <a:p>
                      <a:pPr algn="ctr">
                        <a:lnSpc>
                          <a:spcPts val="1000"/>
                        </a:lnSpc>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就労アセスメント</a:t>
                      </a:r>
                      <a:endParaRPr kumimoji="0" lang="en-US" altLang="ja-JP"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p>
                      <a:pPr algn="ctr">
                        <a:lnSpc>
                          <a:spcPts val="1000"/>
                        </a:lnSpc>
                      </a:pPr>
                      <a:r>
                        <a:rPr kumimoji="1" lang="ja-JP" altLang="en-US" sz="1000" b="1" dirty="0" smtClean="0">
                          <a:solidFill>
                            <a:srgbClr val="FF0000"/>
                          </a:solidFill>
                        </a:rPr>
                        <a:t>今年度内</a:t>
                      </a:r>
                      <a:endParaRPr kumimoji="1" lang="ja-JP" altLang="en-US" sz="10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ts val="1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新型コロナウイルス感染拡大防止のため、市町村において就労面に係る課題等の把握がなされていれば、就労アセスメントと同等として取り扱って差し支えないこと（就労系第４報）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156034350"/>
                  </a:ext>
                </a:extLst>
              </a:tr>
              <a:tr h="284922">
                <a:tc>
                  <a:txBody>
                    <a:bodyPr/>
                    <a:lstStyle/>
                    <a:p>
                      <a:pPr algn="ctr">
                        <a:lnSpc>
                          <a:spcPts val="1000"/>
                        </a:lnSpc>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在宅でのサービス利用</a:t>
                      </a:r>
                      <a:endParaRPr kumimoji="0" lang="en-US" altLang="ja-JP"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ts val="1000"/>
                        </a:lnSpc>
                        <a:spcBef>
                          <a:spcPts val="0"/>
                        </a:spcBef>
                        <a:spcAft>
                          <a:spcPts val="0"/>
                        </a:spcAft>
                        <a:buClrTx/>
                        <a:buSzTx/>
                        <a:buFontTx/>
                        <a:buNone/>
                        <a:tabLst/>
                        <a:defRPr/>
                      </a:pPr>
                      <a:r>
                        <a:rPr kumimoji="1" lang="ja-JP" altLang="en-US" sz="1050" b="0" i="1" dirty="0" smtClean="0"/>
                        <a:t>*</a:t>
                      </a:r>
                      <a:r>
                        <a:rPr kumimoji="1" lang="en-US" altLang="ja-JP" sz="1050" b="0" i="1" dirty="0" smtClean="0"/>
                        <a:t>2</a:t>
                      </a:r>
                      <a:r>
                        <a:rPr kumimoji="1" lang="ja-JP" altLang="en-US" sz="1050" b="0" i="1" dirty="0" smtClean="0"/>
                        <a:t>と同じ</a:t>
                      </a:r>
                      <a:endParaRPr kumimoji="1" lang="ja-JP" altLang="en-US" sz="1050" b="0" i="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42726880"/>
                  </a:ext>
                </a:extLst>
              </a:tr>
            </a:tbl>
          </a:graphicData>
        </a:graphic>
      </p:graphicFrame>
      <p:sp>
        <p:nvSpPr>
          <p:cNvPr id="15" name="テキスト ボックス 14">
            <a:extLst>
              <a:ext uri="{FF2B5EF4-FFF2-40B4-BE49-F238E27FC236}">
                <a16:creationId xmlns:a16="http://schemas.microsoft.com/office/drawing/2014/main" id="{974F31B0-8EB7-4A8A-92C4-56D9390B03C2}"/>
              </a:ext>
            </a:extLst>
          </p:cNvPr>
          <p:cNvSpPr txBox="1"/>
          <p:nvPr/>
        </p:nvSpPr>
        <p:spPr>
          <a:xfrm>
            <a:off x="112588" y="5966230"/>
            <a:ext cx="1515761" cy="261610"/>
          </a:xfrm>
          <a:prstGeom prst="rect">
            <a:avLst/>
          </a:prstGeom>
          <a:solidFill>
            <a:schemeClr val="accent4">
              <a:lumMod val="60000"/>
              <a:lumOff val="40000"/>
            </a:schemeClr>
          </a:solidFill>
          <a:ln>
            <a:noFill/>
          </a:ln>
        </p:spPr>
        <p:txBody>
          <a:bodyPr wrap="square" rtlCol="0">
            <a:spAutoFit/>
          </a:bodyPr>
          <a:lstStyle/>
          <a:p>
            <a:pPr algn="dist"/>
            <a:r>
              <a:rPr lang="ja-JP" altLang="en-US" sz="1100" b="1" dirty="0" smtClean="0">
                <a:solidFill>
                  <a:srgbClr val="002060"/>
                </a:solidFill>
                <a:latin typeface="+mn-ea"/>
              </a:rPr>
              <a:t>就労定着支援</a:t>
            </a:r>
            <a:endParaRPr kumimoji="1" lang="ja-JP" altLang="en-US" sz="1100" dirty="0">
              <a:latin typeface="+mn-ea"/>
            </a:endParaRPr>
          </a:p>
        </p:txBody>
      </p:sp>
      <p:graphicFrame>
        <p:nvGraphicFramePr>
          <p:cNvPr id="16" name="表 15"/>
          <p:cNvGraphicFramePr>
            <a:graphicFrameLocks noGrp="1"/>
          </p:cNvGraphicFramePr>
          <p:nvPr>
            <p:extLst>
              <p:ext uri="{D42A27DB-BD31-4B8C-83A1-F6EECF244321}">
                <p14:modId xmlns:p14="http://schemas.microsoft.com/office/powerpoint/2010/main" val="363906412"/>
              </p:ext>
            </p:extLst>
          </p:nvPr>
        </p:nvGraphicFramePr>
        <p:xfrm>
          <a:off x="120900" y="6171857"/>
          <a:ext cx="8890093" cy="472440"/>
        </p:xfrm>
        <a:graphic>
          <a:graphicData uri="http://schemas.openxmlformats.org/drawingml/2006/table">
            <a:tbl>
              <a:tblPr firstRow="1" bandRow="1">
                <a:tableStyleId>{5C22544A-7EE6-4342-B048-85BDC9FD1C3A}</a:tableStyleId>
              </a:tblPr>
              <a:tblGrid>
                <a:gridCol w="1649981">
                  <a:extLst>
                    <a:ext uri="{9D8B030D-6E8A-4147-A177-3AD203B41FA5}">
                      <a16:colId xmlns:a16="http://schemas.microsoft.com/office/drawing/2014/main" val="3830884944"/>
                    </a:ext>
                  </a:extLst>
                </a:gridCol>
                <a:gridCol w="7240112">
                  <a:extLst>
                    <a:ext uri="{9D8B030D-6E8A-4147-A177-3AD203B41FA5}">
                      <a16:colId xmlns:a16="http://schemas.microsoft.com/office/drawing/2014/main" val="3413235828"/>
                    </a:ext>
                  </a:extLst>
                </a:gridCol>
              </a:tblGrid>
              <a:tr h="432000">
                <a:tc>
                  <a:txBody>
                    <a:bodyPr/>
                    <a:lstStyle/>
                    <a:p>
                      <a:pPr algn="ctr">
                        <a:lnSpc>
                          <a:spcPts val="1000"/>
                        </a:lnSpc>
                      </a:pPr>
                      <a:r>
                        <a:rPr lang="ja-JP" altLang="ja-JP" sz="1000" b="0" dirty="0" smtClean="0">
                          <a:solidFill>
                            <a:schemeClr val="tx1"/>
                          </a:solidFill>
                          <a:latin typeface="+mn-ea"/>
                        </a:rPr>
                        <a:t>基本報酬の算定</a:t>
                      </a:r>
                      <a:endParaRPr lang="en-US" altLang="ja-JP" sz="1000" b="0" dirty="0" smtClean="0">
                        <a:solidFill>
                          <a:schemeClr val="tx1"/>
                        </a:solidFill>
                        <a:latin typeface="+mn-ea"/>
                      </a:endParaRPr>
                    </a:p>
                    <a:p>
                      <a:pPr algn="ctr">
                        <a:lnSpc>
                          <a:spcPts val="1000"/>
                        </a:lnSpc>
                      </a:pPr>
                      <a:r>
                        <a:rPr kumimoji="1" lang="ja-JP" altLang="en-US" sz="900" b="0" dirty="0" smtClean="0">
                          <a:solidFill>
                            <a:schemeClr val="tx1"/>
                          </a:solidFill>
                        </a:rPr>
                        <a:t>（月１回以上の対面支援）</a:t>
                      </a:r>
                      <a:endParaRPr kumimoji="1" lang="en-US" altLang="ja-JP" sz="900" b="0" dirty="0" smtClean="0">
                        <a:solidFill>
                          <a:schemeClr val="tx1"/>
                        </a:solidFill>
                      </a:endParaRPr>
                    </a:p>
                    <a:p>
                      <a:pPr algn="ctr">
                        <a:lnSpc>
                          <a:spcPts val="1000"/>
                        </a:lnSpc>
                      </a:pPr>
                      <a:r>
                        <a:rPr kumimoji="1" lang="ja-JP" altLang="en-US" sz="900" b="1" dirty="0" smtClean="0">
                          <a:solidFill>
                            <a:srgbClr val="FF0000"/>
                          </a:solidFill>
                        </a:rPr>
                        <a:t>当分の間継続</a:t>
                      </a:r>
                      <a:endParaRPr kumimoji="1" lang="ja-JP" altLang="en-US" sz="9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ts val="1000"/>
                        </a:lnSpc>
                      </a:pP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対面での支援を避けることがやむを得ない場合には、利用者の同意を得た上で、電話その他可能な方法により出来る限りの支援を行ったと市町村が認めるときにも、報酬の対象とすることが可能（就労系第３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42450409"/>
                  </a:ext>
                </a:extLst>
              </a:tr>
            </a:tbl>
          </a:graphicData>
        </a:graphic>
      </p:graphicFrame>
      <p:sp>
        <p:nvSpPr>
          <p:cNvPr id="11" name="テキスト ボックス 10">
            <a:extLst>
              <a:ext uri="{FF2B5EF4-FFF2-40B4-BE49-F238E27FC236}">
                <a16:creationId xmlns:a16="http://schemas.microsoft.com/office/drawing/2014/main" id="{9E387D4D-AB7D-46BF-A244-EDCE14EC8EAF}"/>
              </a:ext>
            </a:extLst>
          </p:cNvPr>
          <p:cNvSpPr txBox="1"/>
          <p:nvPr/>
        </p:nvSpPr>
        <p:spPr>
          <a:xfrm>
            <a:off x="49879" y="6653343"/>
            <a:ext cx="9152312" cy="246221"/>
          </a:xfrm>
          <a:prstGeom prst="rect">
            <a:avLst/>
          </a:prstGeom>
          <a:noFill/>
        </p:spPr>
        <p:txBody>
          <a:bodyPr wrap="square" rtlCol="0">
            <a:spAutoFit/>
          </a:bodyPr>
          <a:lstStyle/>
          <a:p>
            <a:r>
              <a:rPr lang="en-US" altLang="ja-JP" sz="1000" dirty="0" smtClean="0">
                <a:latin typeface="+mn-ea"/>
              </a:rPr>
              <a:t>※</a:t>
            </a:r>
            <a:r>
              <a:rPr lang="ja-JP" altLang="en-US" sz="1000" dirty="0" smtClean="0">
                <a:latin typeface="+mn-ea"/>
              </a:rPr>
              <a:t>　上記は主だったものを簡略化して記載したものであるため、詳細は各事務連絡を確認いただくようお願いします。</a:t>
            </a:r>
            <a:endParaRPr kumimoji="1" lang="ja-JP" altLang="en-US" sz="1000" dirty="0">
              <a:latin typeface="+mn-ea"/>
            </a:endParaRPr>
          </a:p>
        </p:txBody>
      </p:sp>
      <p:sp>
        <p:nvSpPr>
          <p:cNvPr id="12" name="テキスト ボックス 11">
            <a:extLst>
              <a:ext uri="{FF2B5EF4-FFF2-40B4-BE49-F238E27FC236}">
                <a16:creationId xmlns:a16="http://schemas.microsoft.com/office/drawing/2014/main" id="{974F31B0-8EB7-4A8A-92C4-56D9390B03C2}"/>
              </a:ext>
            </a:extLst>
          </p:cNvPr>
          <p:cNvSpPr txBox="1"/>
          <p:nvPr/>
        </p:nvSpPr>
        <p:spPr>
          <a:xfrm>
            <a:off x="104275" y="4753355"/>
            <a:ext cx="1524074" cy="261610"/>
          </a:xfrm>
          <a:prstGeom prst="rect">
            <a:avLst/>
          </a:prstGeom>
          <a:solidFill>
            <a:schemeClr val="accent4">
              <a:lumMod val="60000"/>
              <a:lumOff val="40000"/>
            </a:schemeClr>
          </a:solidFill>
          <a:ln>
            <a:noFill/>
          </a:ln>
        </p:spPr>
        <p:txBody>
          <a:bodyPr wrap="square" rtlCol="0">
            <a:spAutoFit/>
          </a:bodyPr>
          <a:lstStyle/>
          <a:p>
            <a:pPr algn="dist"/>
            <a:r>
              <a:rPr lang="ja-JP" altLang="en-US" sz="1050" b="1" dirty="0" smtClean="0">
                <a:solidFill>
                  <a:srgbClr val="002060"/>
                </a:solidFill>
                <a:latin typeface="+mn-ea"/>
              </a:rPr>
              <a:t>就労移行支援</a:t>
            </a:r>
            <a:endParaRPr kumimoji="1" lang="ja-JP" altLang="en-US" sz="1050" dirty="0">
              <a:latin typeface="+mn-ea"/>
            </a:endParaRPr>
          </a:p>
        </p:txBody>
      </p:sp>
      <p:graphicFrame>
        <p:nvGraphicFramePr>
          <p:cNvPr id="17" name="表 16"/>
          <p:cNvGraphicFramePr>
            <a:graphicFrameLocks noGrp="1"/>
          </p:cNvGraphicFramePr>
          <p:nvPr>
            <p:extLst>
              <p:ext uri="{D42A27DB-BD31-4B8C-83A1-F6EECF244321}">
                <p14:modId xmlns:p14="http://schemas.microsoft.com/office/powerpoint/2010/main" val="3721492134"/>
              </p:ext>
            </p:extLst>
          </p:nvPr>
        </p:nvGraphicFramePr>
        <p:xfrm>
          <a:off x="129209" y="4955120"/>
          <a:ext cx="8881785" cy="930293"/>
        </p:xfrm>
        <a:graphic>
          <a:graphicData uri="http://schemas.openxmlformats.org/drawingml/2006/table">
            <a:tbl>
              <a:tblPr firstRow="1" bandRow="1">
                <a:tableStyleId>{5C22544A-7EE6-4342-B048-85BDC9FD1C3A}</a:tableStyleId>
              </a:tblPr>
              <a:tblGrid>
                <a:gridCol w="1648439">
                  <a:extLst>
                    <a:ext uri="{9D8B030D-6E8A-4147-A177-3AD203B41FA5}">
                      <a16:colId xmlns:a16="http://schemas.microsoft.com/office/drawing/2014/main" val="3830884944"/>
                    </a:ext>
                  </a:extLst>
                </a:gridCol>
                <a:gridCol w="7233346">
                  <a:extLst>
                    <a:ext uri="{9D8B030D-6E8A-4147-A177-3AD203B41FA5}">
                      <a16:colId xmlns:a16="http://schemas.microsoft.com/office/drawing/2014/main" val="3413235828"/>
                    </a:ext>
                  </a:extLst>
                </a:gridCol>
              </a:tblGrid>
              <a:tr h="285849">
                <a:tc>
                  <a:txBody>
                    <a:bodyPr/>
                    <a:lstStyle/>
                    <a:p>
                      <a:pPr algn="ctr">
                        <a:lnSpc>
                          <a:spcPts val="1000"/>
                        </a:lnSpc>
                      </a:pPr>
                      <a:r>
                        <a:rPr lang="ja-JP" altLang="en-US" sz="1000" b="0" dirty="0" smtClean="0">
                          <a:solidFill>
                            <a:schemeClr val="tx1"/>
                          </a:solidFill>
                          <a:latin typeface="+mn-ea"/>
                        </a:rPr>
                        <a:t>支給決定期間の更新</a:t>
                      </a:r>
                      <a:endParaRPr lang="en-US" altLang="ja-JP" sz="1000" b="0" dirty="0" smtClean="0">
                        <a:solidFill>
                          <a:schemeClr val="tx1"/>
                        </a:solidFill>
                        <a:latin typeface="+mn-ea"/>
                      </a:endParaRPr>
                    </a:p>
                    <a:p>
                      <a:pPr algn="ctr">
                        <a:lnSpc>
                          <a:spcPts val="1000"/>
                        </a:lnSpc>
                      </a:pPr>
                      <a:r>
                        <a:rPr kumimoji="1" lang="ja-JP" altLang="en-US" sz="1000" b="1" dirty="0" smtClean="0">
                          <a:solidFill>
                            <a:srgbClr val="FF0000"/>
                          </a:solidFill>
                        </a:rPr>
                        <a:t>今年度内</a:t>
                      </a:r>
                      <a:endParaRPr kumimoji="1" lang="ja-JP" altLang="en-US" sz="10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ts val="1000"/>
                        </a:lnSpc>
                      </a:pP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年度内に利用期間が終了する者について、新型コロナウイルスの感染拡大の影響で十分な就労支援の実施や就職活動の継続が困難であったこと場合においては、最大１年間までの範囲内で柔軟に更新することが可能（就労系第４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42450409"/>
                  </a:ext>
                </a:extLst>
              </a:tr>
              <a:tr h="282542">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暫定支給決定</a:t>
                      </a:r>
                      <a:endParaRPr kumimoji="1" lang="ja-JP" altLang="en-US" sz="1000" b="0" i="1" u="none" strike="noStrike" kern="1200" cap="none" spc="0" normalizeH="0" baseline="0" noProof="0" dirty="0" smtClean="0">
                        <a:ln>
                          <a:noFill/>
                        </a:ln>
                        <a:solidFill>
                          <a:prstClr val="black"/>
                        </a:solidFill>
                        <a:effectLst/>
                        <a:uLnTx/>
                        <a:uFillTx/>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ts val="1000"/>
                        </a:lnSpc>
                        <a:spcBef>
                          <a:spcPts val="0"/>
                        </a:spcBef>
                        <a:spcAft>
                          <a:spcPts val="0"/>
                        </a:spcAft>
                        <a:buClrTx/>
                        <a:buSzTx/>
                        <a:buFontTx/>
                        <a:buNone/>
                        <a:tabLst/>
                        <a:defRPr/>
                      </a:pPr>
                      <a:r>
                        <a:rPr kumimoji="1" lang="ja-JP" altLang="en-US" sz="1050" b="0" i="1" dirty="0" smtClean="0"/>
                        <a:t>*</a:t>
                      </a:r>
                      <a:r>
                        <a:rPr kumimoji="1" lang="en-US" altLang="ja-JP" sz="1050" b="0" i="1" dirty="0" smtClean="0"/>
                        <a:t>1</a:t>
                      </a:r>
                      <a:r>
                        <a:rPr kumimoji="1" lang="ja-JP" altLang="en-US" sz="1050" b="0" i="1" dirty="0" smtClean="0"/>
                        <a:t>と同じ</a:t>
                      </a:r>
                      <a:endParaRPr kumimoji="1" lang="ja-JP" altLang="en-US" sz="1050" b="0" i="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42726880"/>
                  </a:ext>
                </a:extLst>
              </a:tr>
              <a:tr h="296469">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在宅でのサービス利用</a:t>
                      </a:r>
                      <a:endParaRPr kumimoji="1" lang="ja-JP" altLang="en-US" sz="1000" b="0" i="1"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ts val="1000"/>
                        </a:lnSpc>
                        <a:spcBef>
                          <a:spcPts val="0"/>
                        </a:spcBef>
                        <a:spcAft>
                          <a:spcPts val="0"/>
                        </a:spcAft>
                        <a:buClrTx/>
                        <a:buSzTx/>
                        <a:buFontTx/>
                        <a:buNone/>
                        <a:tabLst/>
                        <a:defRPr/>
                      </a:pPr>
                      <a:r>
                        <a:rPr kumimoji="0" lang="ja-JP" altLang="en-US" sz="1050" b="0" i="1"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0" lang="en-US" altLang="ja-JP" sz="1050" b="0" i="1"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2</a:t>
                      </a:r>
                      <a:r>
                        <a:rPr kumimoji="0" lang="ja-JP" altLang="en-US" sz="1050" b="0" i="1"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と同じ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93218414"/>
                  </a:ext>
                </a:extLst>
              </a:tr>
            </a:tbl>
          </a:graphicData>
        </a:graphic>
      </p:graphicFrame>
      <p:sp>
        <p:nvSpPr>
          <p:cNvPr id="13" name="テキスト ボックス 12">
            <a:extLst>
              <a:ext uri="{FF2B5EF4-FFF2-40B4-BE49-F238E27FC236}">
                <a16:creationId xmlns:a16="http://schemas.microsoft.com/office/drawing/2014/main" id="{974F31B0-8EB7-4A8A-92C4-56D9390B03C2}"/>
              </a:ext>
            </a:extLst>
          </p:cNvPr>
          <p:cNvSpPr txBox="1"/>
          <p:nvPr/>
        </p:nvSpPr>
        <p:spPr>
          <a:xfrm>
            <a:off x="120901" y="256797"/>
            <a:ext cx="1515761" cy="246221"/>
          </a:xfrm>
          <a:prstGeom prst="rect">
            <a:avLst/>
          </a:prstGeom>
          <a:solidFill>
            <a:schemeClr val="accent4">
              <a:lumMod val="60000"/>
              <a:lumOff val="40000"/>
            </a:schemeClr>
          </a:solidFill>
          <a:ln>
            <a:noFill/>
          </a:ln>
        </p:spPr>
        <p:txBody>
          <a:bodyPr wrap="square" rtlCol="0">
            <a:spAutoFit/>
          </a:bodyPr>
          <a:lstStyle/>
          <a:p>
            <a:pPr algn="dist">
              <a:lnSpc>
                <a:spcPts val="1200"/>
              </a:lnSpc>
            </a:pPr>
            <a:r>
              <a:rPr lang="ja-JP" altLang="en-US" sz="1050" b="1" dirty="0" smtClean="0">
                <a:solidFill>
                  <a:srgbClr val="002060"/>
                </a:solidFill>
                <a:latin typeface="+mn-ea"/>
              </a:rPr>
              <a:t>共通事項</a:t>
            </a:r>
            <a:endParaRPr kumimoji="1" lang="ja-JP" altLang="en-US" sz="1050" dirty="0">
              <a:latin typeface="+mn-ea"/>
            </a:endParaRPr>
          </a:p>
        </p:txBody>
      </p:sp>
      <p:graphicFrame>
        <p:nvGraphicFramePr>
          <p:cNvPr id="14" name="表 13"/>
          <p:cNvGraphicFramePr>
            <a:graphicFrameLocks noGrp="1"/>
          </p:cNvGraphicFramePr>
          <p:nvPr>
            <p:extLst>
              <p:ext uri="{D42A27DB-BD31-4B8C-83A1-F6EECF244321}">
                <p14:modId xmlns:p14="http://schemas.microsoft.com/office/powerpoint/2010/main" val="351484405"/>
              </p:ext>
            </p:extLst>
          </p:nvPr>
        </p:nvGraphicFramePr>
        <p:xfrm>
          <a:off x="129214" y="454111"/>
          <a:ext cx="8881782" cy="478282"/>
        </p:xfrm>
        <a:graphic>
          <a:graphicData uri="http://schemas.openxmlformats.org/drawingml/2006/table">
            <a:tbl>
              <a:tblPr firstRow="1" bandRow="1">
                <a:tableStyleId>{5C22544A-7EE6-4342-B048-85BDC9FD1C3A}</a:tableStyleId>
              </a:tblPr>
              <a:tblGrid>
                <a:gridCol w="1648439">
                  <a:extLst>
                    <a:ext uri="{9D8B030D-6E8A-4147-A177-3AD203B41FA5}">
                      <a16:colId xmlns:a16="http://schemas.microsoft.com/office/drawing/2014/main" val="3830884944"/>
                    </a:ext>
                  </a:extLst>
                </a:gridCol>
                <a:gridCol w="7233343">
                  <a:extLst>
                    <a:ext uri="{9D8B030D-6E8A-4147-A177-3AD203B41FA5}">
                      <a16:colId xmlns:a16="http://schemas.microsoft.com/office/drawing/2014/main" val="3413235828"/>
                    </a:ext>
                  </a:extLst>
                </a:gridCol>
              </a:tblGrid>
              <a:tr h="0">
                <a:tc>
                  <a:txBody>
                    <a:bodyPr/>
                    <a:lstStyle/>
                    <a:p>
                      <a:pPr algn="ctr">
                        <a:lnSpc>
                          <a:spcPts val="1000"/>
                        </a:lnSpc>
                      </a:pPr>
                      <a:r>
                        <a:rPr lang="ja-JP" altLang="ja-JP" sz="1000" b="0" dirty="0" smtClean="0">
                          <a:solidFill>
                            <a:schemeClr val="tx1"/>
                          </a:solidFill>
                          <a:latin typeface="+mn-ea"/>
                        </a:rPr>
                        <a:t>基本報酬の算定</a:t>
                      </a:r>
                      <a:endParaRPr lang="en-US" altLang="ja-JP" sz="1000" b="0" dirty="0" smtClean="0">
                        <a:solidFill>
                          <a:schemeClr val="tx1"/>
                        </a:solidFill>
                        <a:latin typeface="+mn-ea"/>
                      </a:endParaRPr>
                    </a:p>
                    <a:p>
                      <a:pPr algn="ctr">
                        <a:lnSpc>
                          <a:spcPts val="1000"/>
                        </a:lnSpc>
                      </a:pPr>
                      <a:r>
                        <a:rPr kumimoji="1" lang="ja-JP" altLang="en-US" sz="900" b="1" dirty="0" smtClean="0">
                          <a:solidFill>
                            <a:srgbClr val="FF0000"/>
                          </a:solidFill>
                        </a:rPr>
                        <a:t>当分の間継続</a:t>
                      </a:r>
                      <a:endParaRPr kumimoji="1" lang="ja-JP" altLang="en-US" sz="9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ts val="1000"/>
                        </a:lnSpc>
                      </a:pP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通所（又は対面）での支援を避けることがやむを得ないと市町村が判断する場合等において、利用者の居宅等でできる限りの支援の提供を行ったと市町村が認める場合には、通常提供しているサービスと同様のサービスを提供しているものとして報酬の算定が可能（２月</a:t>
                      </a:r>
                      <a:r>
                        <a:rPr kumimoji="0" lang="en-US" altLang="ja-JP"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20</a:t>
                      </a: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日付け事務連絡（第２報）*）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42450409"/>
                  </a:ext>
                </a:extLst>
              </a:tr>
            </a:tbl>
          </a:graphicData>
        </a:graphic>
      </p:graphicFrame>
      <p:sp>
        <p:nvSpPr>
          <p:cNvPr id="3" name="正方形/長方形 2"/>
          <p:cNvSpPr/>
          <p:nvPr/>
        </p:nvSpPr>
        <p:spPr>
          <a:xfrm>
            <a:off x="2211188" y="922658"/>
            <a:ext cx="7024255" cy="215444"/>
          </a:xfrm>
          <a:prstGeom prst="rect">
            <a:avLst/>
          </a:prstGeom>
        </p:spPr>
        <p:txBody>
          <a:bodyPr wrap="square">
            <a:spAutoFit/>
          </a:bodyPr>
          <a:lstStyle/>
          <a:p>
            <a:pPr lvl="0"/>
            <a:r>
              <a:rPr lang="ja-JP" altLang="en-US" sz="800" dirty="0" smtClean="0">
                <a:latin typeface="游ゴシック" panose="020B0400000000000000" pitchFamily="50" charset="-128"/>
              </a:rPr>
              <a:t>*令和</a:t>
            </a:r>
            <a:r>
              <a:rPr lang="ja-JP" altLang="en-US" sz="800" dirty="0">
                <a:latin typeface="游ゴシック" panose="020B0400000000000000" pitchFamily="50" charset="-128"/>
              </a:rPr>
              <a:t>２年２月</a:t>
            </a:r>
            <a:r>
              <a:rPr lang="en-US" altLang="ja-JP" sz="800" dirty="0">
                <a:latin typeface="游ゴシック" panose="020B0400000000000000" pitchFamily="50" charset="-128"/>
              </a:rPr>
              <a:t>20</a:t>
            </a:r>
            <a:r>
              <a:rPr lang="ja-JP" altLang="en-US" sz="800" dirty="0">
                <a:latin typeface="游ゴシック" panose="020B0400000000000000" pitchFamily="50" charset="-128"/>
              </a:rPr>
              <a:t>日付け事務連絡</a:t>
            </a:r>
            <a:r>
              <a:rPr lang="ja-JP" altLang="ja-JP" sz="800" dirty="0">
                <a:latin typeface="游ゴシック" panose="020B0400000000000000" pitchFamily="50" charset="-128"/>
              </a:rPr>
              <a:t>「新型コロナウイルス</a:t>
            </a:r>
            <a:r>
              <a:rPr lang="ja-JP" altLang="en-US" sz="800" dirty="0">
                <a:latin typeface="游ゴシック" panose="020B0400000000000000" pitchFamily="50" charset="-128"/>
              </a:rPr>
              <a:t>感染症に係る障害福祉サービス等事業所の人員基準等の臨時的な取扱い</a:t>
            </a:r>
            <a:r>
              <a:rPr lang="ja-JP" altLang="ja-JP" sz="800" dirty="0">
                <a:latin typeface="游ゴシック" panose="020B0400000000000000" pitchFamily="50" charset="-128"/>
              </a:rPr>
              <a:t>について</a:t>
            </a:r>
            <a:r>
              <a:rPr lang="ja-JP" altLang="en-US" sz="800" dirty="0">
                <a:latin typeface="游ゴシック" panose="020B0400000000000000" pitchFamily="50" charset="-128"/>
              </a:rPr>
              <a:t>（第２報）</a:t>
            </a:r>
            <a:r>
              <a:rPr lang="ja-JP" altLang="ja-JP" sz="800" dirty="0">
                <a:latin typeface="游ゴシック" panose="020B0400000000000000" pitchFamily="50" charset="-128"/>
              </a:rPr>
              <a:t>」</a:t>
            </a:r>
            <a:endParaRPr lang="en-US" altLang="ja-JP" sz="800" dirty="0">
              <a:latin typeface="游ゴシック" panose="020B0400000000000000" pitchFamily="50" charset="-128"/>
            </a:endParaRPr>
          </a:p>
        </p:txBody>
      </p:sp>
      <p:sp>
        <p:nvSpPr>
          <p:cNvPr id="18" name="テキスト ボックス 1"/>
          <p:cNvSpPr txBox="1"/>
          <p:nvPr/>
        </p:nvSpPr>
        <p:spPr>
          <a:xfrm>
            <a:off x="8691905" y="-10987"/>
            <a:ext cx="638175" cy="27622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050" b="1" kern="100" dirty="0" smtClean="0">
                <a:effectLst/>
                <a:latin typeface="游明朝" panose="02020400000000000000" pitchFamily="18" charset="-128"/>
                <a:ea typeface="ＭＳ ゴシック" panose="020B0609070205080204" pitchFamily="49" charset="-128"/>
                <a:cs typeface="Times New Roman" panose="02020603050405020304" pitchFamily="18" charset="0"/>
              </a:rPr>
              <a:t>別添</a:t>
            </a:r>
            <a:endParaRPr lang="ja-JP" sz="1050" b="1"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270721807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