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64"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64" autoAdjust="0"/>
    <p:restoredTop sz="94660"/>
  </p:normalViewPr>
  <p:slideViewPr>
    <p:cSldViewPr snapToGrid="0">
      <p:cViewPr>
        <p:scale>
          <a:sx n="66" d="100"/>
          <a:sy n="66" d="100"/>
        </p:scale>
        <p:origin x="40" y="32"/>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3" Type="http://schemas.openxmlformats.org/officeDocument/2006/relationships/notesMaster" Target="notesMasters/notesMaster1.xml" />
  <Relationship Id="rId7" Type="http://schemas.openxmlformats.org/officeDocument/2006/relationships/tableStyles" Target="tableStyle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theme" Target="theme/theme1.xml" />
  <Relationship Id="rId5" Type="http://schemas.openxmlformats.org/officeDocument/2006/relationships/viewProps" Target="viewProps.xml" />
  <Relationship Id="rId4" Type="http://schemas.openxmlformats.org/officeDocument/2006/relationships/presProps" Target="presProps.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3FE559-0686-47E3-B011-EA0613707235}" type="datetimeFigureOut">
              <a:rPr kumimoji="1" lang="ja-JP" altLang="en-US" smtClean="0"/>
              <a:t>2026/2/26</a:t>
            </a:fld>
            <a:endParaRPr kumimoji="1" lang="ja-JP" altLang="en-US"/>
          </a:p>
        </p:txBody>
      </p:sp>
      <p:sp>
        <p:nvSpPr>
          <p:cNvPr id="4" name="スライド イメージ プレースホルダー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CDACC6-6EEB-4132-A2C8-A83BB943E093}" type="slidenum">
              <a:rPr kumimoji="1" lang="ja-JP" altLang="en-US" smtClean="0"/>
              <a:t>‹#›</a:t>
            </a:fld>
            <a:endParaRPr kumimoji="1" lang="ja-JP" altLang="en-US"/>
          </a:p>
        </p:txBody>
      </p:sp>
    </p:spTree>
    <p:extLst>
      <p:ext uri="{BB962C8B-B14F-4D97-AF65-F5344CB8AC3E}">
        <p14:creationId xmlns:p14="http://schemas.microsoft.com/office/powerpoint/2010/main" val="15480095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D21B6C8-F845-40ED-89A3-000746F54F1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672791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21B6C8-F845-40ED-89A3-000746F54F1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3380226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21B6C8-F845-40ED-89A3-000746F54F1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3952700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21B6C8-F845-40ED-89A3-000746F54F1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4242569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D21B6C8-F845-40ED-89A3-000746F54F1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2230266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D21B6C8-F845-40ED-89A3-000746F54F11}"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483663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D21B6C8-F845-40ED-89A3-000746F54F11}" type="datetimeFigureOut">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1362345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D21B6C8-F845-40ED-89A3-000746F54F11}" type="datetimeFigureOut">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1894804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1B6C8-F845-40ED-89A3-000746F54F11}" type="datetimeFigureOut">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183361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D21B6C8-F845-40ED-89A3-000746F54F11}"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3528720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D21B6C8-F845-40ED-89A3-000746F54F11}"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3329160982"/>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6D21B6C8-F845-40ED-89A3-000746F54F11}" type="datetimeFigureOut">
              <a:rPr kumimoji="1" lang="ja-JP" altLang="en-US" smtClean="0"/>
              <a:t>2026/2/26</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CF1CEAAA-763F-4F7C-8F80-CE23749B8805}" type="slidenum">
              <a:rPr kumimoji="1" lang="ja-JP" altLang="en-US" smtClean="0"/>
              <a:t>‹#›</a:t>
            </a:fld>
            <a:endParaRPr kumimoji="1" lang="ja-JP" altLang="en-US"/>
          </a:p>
        </p:txBody>
      </p:sp>
    </p:spTree>
    <p:extLst>
      <p:ext uri="{BB962C8B-B14F-4D97-AF65-F5344CB8AC3E}">
        <p14:creationId xmlns:p14="http://schemas.microsoft.com/office/powerpoint/2010/main" val="10555068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image" Target="../media/image2.png" />
  <Relationship Id="rId2" Type="http://schemas.openxmlformats.org/officeDocument/2006/relationships/image" Target="../media/image1.png" />
  <Relationship Id="rId1" Type="http://schemas.openxmlformats.org/officeDocument/2006/relationships/slideLayout" Target="../slideLayouts/slideLayout1.xml" />
  <Relationship Id="rId5" Type="http://schemas.openxmlformats.org/officeDocument/2006/relationships/image" Target="../media/image4.jpeg" />
  <Relationship Id="rId4" Type="http://schemas.openxmlformats.org/officeDocument/2006/relationships/image" Target="../media/image3.png"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a:stretch>
            <a:fillRect/>
          </a:stretch>
        </p:blipFill>
        <p:spPr>
          <a:xfrm>
            <a:off x="0" y="6717111"/>
            <a:ext cx="6832122" cy="2266950"/>
          </a:xfrm>
          <a:prstGeom prst="rect">
            <a:avLst/>
          </a:prstGeom>
        </p:spPr>
      </p:pic>
      <p:pic>
        <p:nvPicPr>
          <p:cNvPr id="10" name="図 9"/>
          <p:cNvPicPr>
            <a:picLocks noChangeAspect="1"/>
          </p:cNvPicPr>
          <p:nvPr/>
        </p:nvPicPr>
        <p:blipFill>
          <a:blip r:embed="rId3"/>
          <a:stretch>
            <a:fillRect/>
          </a:stretch>
        </p:blipFill>
        <p:spPr>
          <a:xfrm>
            <a:off x="1" y="101188"/>
            <a:ext cx="6858000" cy="2267909"/>
          </a:xfrm>
          <a:prstGeom prst="rect">
            <a:avLst/>
          </a:prstGeom>
        </p:spPr>
      </p:pic>
      <p:sp>
        <p:nvSpPr>
          <p:cNvPr id="22" name="タイトル 21"/>
          <p:cNvSpPr>
            <a:spLocks noGrp="1"/>
          </p:cNvSpPr>
          <p:nvPr>
            <p:ph type="ctrTitle"/>
          </p:nvPr>
        </p:nvSpPr>
        <p:spPr>
          <a:xfrm>
            <a:off x="-480" y="1434135"/>
            <a:ext cx="6858002" cy="7252432"/>
          </a:xfrm>
          <a:solidFill>
            <a:schemeClr val="bg1"/>
          </a:solidFill>
        </p:spPr>
        <p:txBody>
          <a:bodyPr anchor="t">
            <a:normAutofit/>
          </a:bodyPr>
          <a:lstStyle/>
          <a:p>
            <a:pPr algn="l"/>
            <a:br>
              <a:rPr lang="en-US" altLang="ja-JP" sz="2000" dirty="0"/>
            </a:br>
            <a:br>
              <a:rPr lang="en-US" altLang="ja-JP" sz="1600" dirty="0"/>
            </a:br>
            <a:br>
              <a:rPr lang="en-US" altLang="ja-JP" sz="1600" dirty="0"/>
            </a:br>
            <a:br>
              <a:rPr lang="en-US" altLang="ja-JP" sz="1600" dirty="0"/>
            </a:br>
            <a:br>
              <a:rPr lang="en-US" altLang="ja-JP" sz="1600" dirty="0"/>
            </a:br>
            <a:r>
              <a:rPr lang="ja-JP" altLang="en-US" sz="1600" dirty="0"/>
              <a:t>　</a:t>
            </a:r>
            <a:br>
              <a:rPr lang="en-US" altLang="ja-JP" sz="1400" b="1" dirty="0"/>
            </a:br>
            <a:r>
              <a:rPr lang="ja-JP" altLang="en-US" sz="1400" dirty="0"/>
              <a:t>　</a:t>
            </a:r>
            <a:r>
              <a:rPr lang="ja-JP" altLang="en-US" sz="1400" dirty="0">
                <a:latin typeface="HGｺﾞｼｯｸM" panose="020B0609000000000000" pitchFamily="49" charset="-128"/>
                <a:ea typeface="HGｺﾞｼｯｸM" panose="020B0609000000000000" pitchFamily="49" charset="-128"/>
              </a:rPr>
              <a:t>内容</a:t>
            </a: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r>
              <a:rPr lang="ja-JP" altLang="en-US" sz="1400" dirty="0">
                <a:latin typeface="HGｺﾞｼｯｸM" panose="020B0609000000000000" pitchFamily="49" charset="-128"/>
                <a:ea typeface="HGｺﾞｼｯｸM" panose="020B0609000000000000" pitchFamily="49" charset="-128"/>
              </a:rPr>
              <a:t>講師　　</a:t>
            </a:r>
            <a:r>
              <a:rPr lang="en-US" altLang="ja-JP" sz="1400" dirty="0">
                <a:latin typeface="HGｺﾞｼｯｸM" panose="020B0609000000000000" pitchFamily="49" charset="-128"/>
                <a:ea typeface="HGｺﾞｼｯｸM" panose="020B0609000000000000" pitchFamily="49" charset="-128"/>
              </a:rPr>
              <a:t>NPO</a:t>
            </a:r>
            <a:r>
              <a:rPr lang="ja-JP" altLang="en-US" sz="1400" dirty="0">
                <a:latin typeface="HGｺﾞｼｯｸM" panose="020B0609000000000000" pitchFamily="49" charset="-128"/>
                <a:ea typeface="HGｺﾞｼｯｸM" panose="020B0609000000000000" pitchFamily="49" charset="-128"/>
              </a:rPr>
              <a:t>法人　ひらかた環境ネットワーク会議</a:t>
            </a:r>
            <a:br>
              <a:rPr lang="en-US" altLang="ja-JP" sz="1400" dirty="0">
                <a:latin typeface="HGｺﾞｼｯｸM" panose="020B0609000000000000" pitchFamily="49" charset="-128"/>
                <a:ea typeface="HGｺﾞｼｯｸM" panose="020B0609000000000000" pitchFamily="49" charset="-128"/>
              </a:rPr>
            </a:br>
            <a:r>
              <a:rPr lang="ja-JP" altLang="en-US" sz="1400" dirty="0">
                <a:latin typeface="HGｺﾞｼｯｸM" panose="020B0609000000000000" pitchFamily="49" charset="-128"/>
                <a:ea typeface="HGｺﾞｼｯｸM" panose="020B0609000000000000" pitchFamily="49" charset="-128"/>
              </a:rPr>
              <a:t>連絡先　</a:t>
            </a:r>
            <a:r>
              <a:rPr lang="en-US" altLang="ja-JP" sz="1400" dirty="0">
                <a:latin typeface="HGｺﾞｼｯｸM" panose="020B0609000000000000" pitchFamily="49" charset="-128"/>
                <a:ea typeface="HGｺﾞｼｯｸM" panose="020B0609000000000000" pitchFamily="49" charset="-128"/>
              </a:rPr>
              <a:t>NPO</a:t>
            </a:r>
            <a:r>
              <a:rPr lang="ja-JP" altLang="en-US" sz="1400" dirty="0">
                <a:latin typeface="HGｺﾞｼｯｸM" panose="020B0609000000000000" pitchFamily="49" charset="-128"/>
                <a:ea typeface="HGｺﾞｼｯｸM" panose="020B0609000000000000" pitchFamily="49" charset="-128"/>
              </a:rPr>
              <a:t>法人　ひらかた環境ネットワーク会議　　</a:t>
            </a:r>
            <a:br>
              <a:rPr lang="en-US" altLang="ja-JP" sz="1400" dirty="0">
                <a:latin typeface="HGｺﾞｼｯｸM" panose="020B0609000000000000" pitchFamily="49" charset="-128"/>
                <a:ea typeface="HGｺﾞｼｯｸM" panose="020B0609000000000000" pitchFamily="49" charset="-128"/>
              </a:rPr>
            </a:br>
            <a:r>
              <a:rPr lang="en-US" altLang="ja-JP" sz="1400" dirty="0">
                <a:latin typeface="HGｺﾞｼｯｸM" panose="020B0609000000000000" pitchFamily="49" charset="-128"/>
                <a:ea typeface="HGｺﾞｼｯｸM" panose="020B0609000000000000" pitchFamily="49" charset="-128"/>
              </a:rPr>
              <a:t>TEL</a:t>
            </a:r>
            <a:r>
              <a:rPr lang="ja-JP" altLang="en-US" sz="1400" dirty="0">
                <a:latin typeface="HGｺﾞｼｯｸM" panose="020B0609000000000000" pitchFamily="49" charset="-128"/>
                <a:ea typeface="HGｺﾞｼｯｸM" panose="020B0609000000000000" pitchFamily="49" charset="-128"/>
              </a:rPr>
              <a:t>　　 </a:t>
            </a:r>
            <a:r>
              <a:rPr lang="en-US" altLang="ja-JP" sz="1400" dirty="0">
                <a:latin typeface="HGｺﾞｼｯｸM" panose="020B0609000000000000" pitchFamily="49" charset="-128"/>
                <a:ea typeface="HGｺﾞｼｯｸM" panose="020B0609000000000000" pitchFamily="49" charset="-128"/>
              </a:rPr>
              <a:t>072-847-2286  FAX   072-807-7873</a:t>
            </a:r>
            <a:br>
              <a:rPr lang="en-US" altLang="ja-JP" sz="1400" dirty="0">
                <a:latin typeface="HGｺﾞｼｯｸM" panose="020B0609000000000000" pitchFamily="49" charset="-128"/>
                <a:ea typeface="HGｺﾞｼｯｸM" panose="020B0609000000000000" pitchFamily="49" charset="-128"/>
              </a:rPr>
            </a:br>
            <a:r>
              <a:rPr lang="en-US" altLang="ja-JP" sz="1400" dirty="0">
                <a:latin typeface="HGｺﾞｼｯｸM" panose="020B0609000000000000" pitchFamily="49" charset="-128"/>
                <a:ea typeface="HGｺﾞｼｯｸM" panose="020B0609000000000000" pitchFamily="49" charset="-128"/>
              </a:rPr>
              <a:t>E-Mail  jimukyoku@hirakata-kankyou.net</a:t>
            </a:r>
            <a:br>
              <a:rPr lang="en-US" altLang="ja-JP" sz="1400" dirty="0">
                <a:latin typeface="HGｺﾞｼｯｸM" panose="020B0609000000000000" pitchFamily="49" charset="-128"/>
                <a:ea typeface="HGｺﾞｼｯｸM" panose="020B0609000000000000" pitchFamily="49" charset="-128"/>
              </a:rPr>
            </a:br>
            <a:br>
              <a:rPr lang="en-US" altLang="ja-JP" sz="1400" dirty="0">
                <a:latin typeface="HGｺﾞｼｯｸM" panose="020B0609000000000000" pitchFamily="49" charset="-128"/>
                <a:ea typeface="HGｺﾞｼｯｸM" panose="020B0609000000000000" pitchFamily="49" charset="-128"/>
              </a:rPr>
            </a:br>
            <a:endParaRPr kumimoji="1" lang="ja-JP" altLang="en-US" sz="1400" dirty="0">
              <a:latin typeface="HGｺﾞｼｯｸM" panose="020B0609000000000000" pitchFamily="49" charset="-128"/>
              <a:ea typeface="HGｺﾞｼｯｸM" panose="020B0609000000000000" pitchFamily="49" charset="-128"/>
            </a:endParaRPr>
          </a:p>
        </p:txBody>
      </p:sp>
      <p:sp>
        <p:nvSpPr>
          <p:cNvPr id="4" name="テキスト ボックス 3"/>
          <p:cNvSpPr txBox="1"/>
          <p:nvPr/>
        </p:nvSpPr>
        <p:spPr>
          <a:xfrm>
            <a:off x="-478" y="673230"/>
            <a:ext cx="6858000" cy="584775"/>
          </a:xfrm>
          <a:prstGeom prst="rect">
            <a:avLst/>
          </a:prstGeom>
          <a:solidFill>
            <a:schemeClr val="bg1"/>
          </a:solidFill>
        </p:spPr>
        <p:txBody>
          <a:bodyPr wrap="square" rtlCol="0">
            <a:spAutoFit/>
          </a:bodyPr>
          <a:lstStyle/>
          <a:p>
            <a:pPr algn="ctr"/>
            <a:r>
              <a:rPr kumimoji="1" lang="ja-JP" altLang="en-US" sz="3200" b="1" dirty="0">
                <a:ln w="22225">
                  <a:solidFill>
                    <a:srgbClr val="00B050"/>
                  </a:solidFill>
                  <a:prstDash val="solid"/>
                </a:ln>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16200000" scaled="1"/>
                  <a:tileRect/>
                </a:gradFill>
                <a:latin typeface="HGｺﾞｼｯｸM" panose="020B0609000000000000" pitchFamily="49" charset="-128"/>
                <a:ea typeface="HGｺﾞｼｯｸM" panose="020B0609000000000000" pitchFamily="49" charset="-128"/>
              </a:rPr>
              <a:t>里山を守ることの大切さを学ぼう</a:t>
            </a:r>
          </a:p>
        </p:txBody>
      </p:sp>
      <p:pic>
        <p:nvPicPr>
          <p:cNvPr id="18" name="図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86578" y="7589378"/>
            <a:ext cx="1097189" cy="1097189"/>
          </a:xfrm>
          <a:prstGeom prst="rect">
            <a:avLst/>
          </a:prstGeom>
        </p:spPr>
      </p:pic>
      <p:grpSp>
        <p:nvGrpSpPr>
          <p:cNvPr id="6" name="グループ化 5"/>
          <p:cNvGrpSpPr/>
          <p:nvPr/>
        </p:nvGrpSpPr>
        <p:grpSpPr>
          <a:xfrm>
            <a:off x="3960017" y="1674937"/>
            <a:ext cx="2923864" cy="924323"/>
            <a:chOff x="3908258" y="1389041"/>
            <a:chExt cx="2923864" cy="924323"/>
          </a:xfrm>
        </p:grpSpPr>
        <p:sp>
          <p:nvSpPr>
            <p:cNvPr id="19" name="角丸四角形 18"/>
            <p:cNvSpPr/>
            <p:nvPr/>
          </p:nvSpPr>
          <p:spPr>
            <a:xfrm>
              <a:off x="3908258" y="1389041"/>
              <a:ext cx="2699578" cy="924323"/>
            </a:xfrm>
            <a:prstGeom prst="roundRect">
              <a:avLst/>
            </a:prstGeom>
            <a:noFill/>
            <a:ln w="66675"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0" name="テキスト ボックス 19"/>
            <p:cNvSpPr txBox="1"/>
            <p:nvPr/>
          </p:nvSpPr>
          <p:spPr>
            <a:xfrm>
              <a:off x="3960016" y="1389912"/>
              <a:ext cx="2872106" cy="830997"/>
            </a:xfrm>
            <a:prstGeom prst="rect">
              <a:avLst/>
            </a:prstGeom>
            <a:noFill/>
          </p:spPr>
          <p:txBody>
            <a:bodyPr wrap="square" rtlCol="0">
              <a:spAutoFit/>
            </a:bodyPr>
            <a:lstStyle/>
            <a:p>
              <a:r>
                <a:rPr kumimoji="1" lang="ja-JP" altLang="en-US" sz="1200" dirty="0">
                  <a:latin typeface="HGｺﾞｼｯｸM" panose="020B0609000000000000" pitchFamily="49" charset="-128"/>
                  <a:ea typeface="HGｺﾞｼｯｸM" panose="020B0609000000000000" pitchFamily="49" charset="-128"/>
                </a:rPr>
                <a:t>対象（学年）：小学生</a:t>
              </a:r>
              <a:endParaRPr kumimoji="1" lang="en-US" altLang="ja-JP" sz="1200" dirty="0">
                <a:latin typeface="HGｺﾞｼｯｸM" panose="020B0609000000000000" pitchFamily="49" charset="-128"/>
                <a:ea typeface="HGｺﾞｼｯｸM" panose="020B0609000000000000" pitchFamily="49" charset="-128"/>
              </a:endParaRPr>
            </a:p>
            <a:p>
              <a:r>
                <a:rPr kumimoji="1" lang="ja-JP" altLang="en-US" sz="1200" dirty="0">
                  <a:latin typeface="HGｺﾞｼｯｸM" panose="020B0609000000000000" pitchFamily="49" charset="-128"/>
                  <a:ea typeface="HGｺﾞｼｯｸM" panose="020B0609000000000000" pitchFamily="49" charset="-128"/>
                </a:rPr>
                <a:t>人数：クラス単位</a:t>
              </a:r>
              <a:endParaRPr kumimoji="1" lang="en-US" altLang="ja-JP" sz="1200" dirty="0">
                <a:latin typeface="HGｺﾞｼｯｸM" panose="020B0609000000000000" pitchFamily="49" charset="-128"/>
                <a:ea typeface="HGｺﾞｼｯｸM" panose="020B0609000000000000" pitchFamily="49" charset="-128"/>
              </a:endParaRPr>
            </a:p>
            <a:p>
              <a:r>
                <a:rPr kumimoji="1" lang="ja-JP" altLang="en-US" sz="1200" dirty="0">
                  <a:latin typeface="HGｺﾞｼｯｸM" panose="020B0609000000000000" pitchFamily="49" charset="-128"/>
                  <a:ea typeface="HGｺﾞｼｯｸM" panose="020B0609000000000000" pitchFamily="49" charset="-128"/>
                </a:rPr>
                <a:t>実施場所：教室、</a:t>
              </a:r>
              <a:endParaRPr kumimoji="1" lang="en-US" altLang="ja-JP" sz="1200" dirty="0">
                <a:latin typeface="HGｺﾞｼｯｸM" panose="020B0609000000000000" pitchFamily="49" charset="-128"/>
                <a:ea typeface="HGｺﾞｼｯｸM" panose="020B0609000000000000" pitchFamily="49" charset="-128"/>
              </a:endParaRPr>
            </a:p>
            <a:p>
              <a:r>
                <a:rPr kumimoji="1" lang="ja-JP" altLang="en-US" sz="1200" dirty="0">
                  <a:latin typeface="HGｺﾞｼｯｸM" panose="020B0609000000000000" pitchFamily="49" charset="-128"/>
                  <a:ea typeface="HGｺﾞｼｯｸM" panose="020B0609000000000000" pitchFamily="49" charset="-128"/>
                </a:rPr>
                <a:t>所要時間：１時限</a:t>
              </a:r>
            </a:p>
          </p:txBody>
        </p:sp>
      </p:grpSp>
      <p:grpSp>
        <p:nvGrpSpPr>
          <p:cNvPr id="5" name="グループ化 4"/>
          <p:cNvGrpSpPr/>
          <p:nvPr/>
        </p:nvGrpSpPr>
        <p:grpSpPr>
          <a:xfrm>
            <a:off x="212942" y="1503124"/>
            <a:ext cx="3641047" cy="1384995"/>
            <a:chOff x="373912" y="1244742"/>
            <a:chExt cx="3334510" cy="1108588"/>
          </a:xfrm>
        </p:grpSpPr>
        <p:sp>
          <p:nvSpPr>
            <p:cNvPr id="2" name="角丸四角形 1"/>
            <p:cNvSpPr/>
            <p:nvPr/>
          </p:nvSpPr>
          <p:spPr>
            <a:xfrm>
              <a:off x="373912" y="1244742"/>
              <a:ext cx="3237408" cy="1030877"/>
            </a:xfrm>
            <a:prstGeom prst="roundRect">
              <a:avLst/>
            </a:prstGeom>
            <a:blipFill>
              <a:blip r:embed="rId5"/>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テキスト ボックス 2"/>
            <p:cNvSpPr txBox="1"/>
            <p:nvPr/>
          </p:nvSpPr>
          <p:spPr>
            <a:xfrm>
              <a:off x="471014" y="1244742"/>
              <a:ext cx="3237408" cy="1108588"/>
            </a:xfrm>
            <a:prstGeom prst="rect">
              <a:avLst/>
            </a:prstGeom>
            <a:noFill/>
          </p:spPr>
          <p:txBody>
            <a:bodyPr wrap="square" rtlCol="0">
              <a:spAutoFit/>
            </a:bodyPr>
            <a:lstStyle/>
            <a:p>
              <a:r>
                <a:rPr kumimoji="1" lang="ja-JP" altLang="en-US" sz="1400" dirty="0"/>
                <a:t>穂谷の里山の話とクラフト体験を通して穂谷の里山に生息する動植物と自然を守ることの大切さを知り、里山保全活動の一つが樹木の間伐であり、その間伐材を使うことも里山保全に繋がっていることを知ってもらいます。</a:t>
              </a:r>
              <a:endParaRPr kumimoji="1" lang="en-US" altLang="ja-JP" sz="1400" dirty="0"/>
            </a:p>
          </p:txBody>
        </p:sp>
      </p:grpSp>
      <p:sp>
        <p:nvSpPr>
          <p:cNvPr id="15" name="テキスト ボックス 14"/>
          <p:cNvSpPr txBox="1"/>
          <p:nvPr/>
        </p:nvSpPr>
        <p:spPr>
          <a:xfrm>
            <a:off x="8007246" y="12014725"/>
            <a:ext cx="2261819" cy="1349828"/>
          </a:xfrm>
          <a:prstGeom prst="rect">
            <a:avLst/>
          </a:prstGeom>
          <a:noFill/>
        </p:spPr>
        <p:txBody>
          <a:bodyPr wrap="square" rtlCol="0">
            <a:spAutoFit/>
          </a:bodyPr>
          <a:lstStyle/>
          <a:p>
            <a:endParaRPr kumimoji="1" lang="ja-JP" altLang="en-US" dirty="0"/>
          </a:p>
        </p:txBody>
      </p:sp>
      <p:sp>
        <p:nvSpPr>
          <p:cNvPr id="13" name="角丸四角形 12"/>
          <p:cNvSpPr/>
          <p:nvPr/>
        </p:nvSpPr>
        <p:spPr>
          <a:xfrm>
            <a:off x="383301" y="3021194"/>
            <a:ext cx="6065520" cy="4007229"/>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endParaRPr kumimoji="1" lang="ja-JP" altLang="en-US"/>
          </a:p>
        </p:txBody>
      </p:sp>
      <p:sp>
        <p:nvSpPr>
          <p:cNvPr id="16" name="テキスト ボックス 7"/>
          <p:cNvSpPr txBox="1"/>
          <p:nvPr/>
        </p:nvSpPr>
        <p:spPr>
          <a:xfrm>
            <a:off x="218247" y="3351987"/>
            <a:ext cx="6065520" cy="3231654"/>
          </a:xfrm>
          <a:prstGeom prst="rect">
            <a:avLst/>
          </a:prstGeom>
          <a:noFill/>
          <a:ln>
            <a:noFill/>
            <a:prstDash val="sysDot"/>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200" dirty="0">
                <a:latin typeface="HGｺﾞｼｯｸM" panose="020B0609000000000000" pitchFamily="49" charset="-128"/>
                <a:ea typeface="HGｺﾞｼｯｸM" panose="020B0609000000000000" pitchFamily="49" charset="-128"/>
              </a:rPr>
              <a:t>　　　</a:t>
            </a:r>
            <a:r>
              <a:rPr lang="en-US" altLang="ja-JP" sz="1200" dirty="0">
                <a:latin typeface="HGｺﾞｼｯｸM" panose="020B0609000000000000" pitchFamily="49" charset="-128"/>
                <a:ea typeface="HGｺﾞｼｯｸM" panose="020B0609000000000000" pitchFamily="49" charset="-128"/>
              </a:rPr>
              <a:t>1</a:t>
            </a:r>
            <a:r>
              <a:rPr lang="ja-JP" altLang="en-US" sz="1200" dirty="0">
                <a:latin typeface="HGｺﾞｼｯｸM" panose="020B0609000000000000" pitchFamily="49" charset="-128"/>
                <a:ea typeface="HGｺﾞｼｯｸM" panose="020B0609000000000000" pitchFamily="49" charset="-128"/>
              </a:rPr>
              <a:t>．スライドやクイズで枚方市の東部には「日本の里</a:t>
            </a:r>
            <a:r>
              <a:rPr lang="en-US" altLang="ja-JP" sz="1200" dirty="0">
                <a:latin typeface="HGｺﾞｼｯｸM" panose="020B0609000000000000" pitchFamily="49" charset="-128"/>
                <a:ea typeface="HGｺﾞｼｯｸM" panose="020B0609000000000000" pitchFamily="49" charset="-128"/>
              </a:rPr>
              <a:t>100</a:t>
            </a:r>
            <a:r>
              <a:rPr lang="ja-JP" altLang="en-US" sz="1200" dirty="0">
                <a:latin typeface="HGｺﾞｼｯｸM" panose="020B0609000000000000" pitchFamily="49" charset="-128"/>
                <a:ea typeface="HGｺﾞｼｯｸM" panose="020B0609000000000000" pitchFamily="49" charset="-128"/>
              </a:rPr>
              <a:t>選」にも選ばれた里山</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があること。そしてそこにどのような生物が生息しているかを知ってもらい</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ます。それらを知った上で、里山を保全していくことは、。それらを守るこ</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とでもあり生物多様性の保全にも繋がっていることを理解してもらいます。　　　　</a:t>
            </a:r>
            <a:br>
              <a:rPr lang="en-US" altLang="ja-JP" sz="1200" dirty="0">
                <a:latin typeface="HGｺﾞｼｯｸM" panose="020B0609000000000000" pitchFamily="49" charset="-128"/>
                <a:ea typeface="HGｺﾞｼｯｸM" panose="020B0609000000000000" pitchFamily="49" charset="-128"/>
              </a:rPr>
            </a:br>
            <a:r>
              <a:rPr lang="ja-JP" altLang="en-US" sz="1200" dirty="0">
                <a:latin typeface="HGｺﾞｼｯｸM" panose="020B0609000000000000" pitchFamily="49" charset="-128"/>
                <a:ea typeface="HGｺﾞｼｯｸM" panose="020B0609000000000000" pitchFamily="49" charset="-128"/>
              </a:rPr>
              <a:t>　　　</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a:t>
            </a:r>
            <a:r>
              <a:rPr lang="en-US" altLang="ja-JP" sz="1200" dirty="0">
                <a:latin typeface="HGｺﾞｼｯｸM" panose="020B0609000000000000" pitchFamily="49" charset="-128"/>
                <a:ea typeface="HGｺﾞｼｯｸM" panose="020B0609000000000000" pitchFamily="49" charset="-128"/>
              </a:rPr>
              <a:t>2</a:t>
            </a:r>
            <a:r>
              <a:rPr lang="ja-JP" altLang="en-US" sz="1200" dirty="0">
                <a:latin typeface="HGｺﾞｼｯｸM" panose="020B0609000000000000" pitchFamily="49" charset="-128"/>
                <a:ea typeface="HGｺﾞｼｯｸM" panose="020B0609000000000000" pitchFamily="49" charset="-128"/>
              </a:rPr>
              <a:t>．里山を守っていくには、下草かりや間伐作業など、人の手で管理していくこ</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とが必要ですが、それらは多くのボランティアによってなされていることを</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知ってもらい、なぜそれらの作業がボランティアによってなされているかを、</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考えてもらいます。</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そしてその理由の一つが「お金にならない」ということであることに気づい</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てもらいます。しかし自然保護は生物が生きていくうえでの大切な財産であ</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り、お金では評価できないものであることも知り、気づいてもらいます。</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a:t>
            </a:r>
            <a:endParaRPr lang="en-US" altLang="ja-JP" sz="1200" dirty="0">
              <a:latin typeface="HGｺﾞｼｯｸM" panose="020B0609000000000000" pitchFamily="49" charset="-128"/>
              <a:ea typeface="HGｺﾞｼｯｸM" panose="020B0609000000000000" pitchFamily="49" charset="-128"/>
            </a:endParaRPr>
          </a:p>
          <a:p>
            <a:r>
              <a:rPr lang="en-US" altLang="ja-JP" sz="1200" dirty="0">
                <a:latin typeface="HGｺﾞｼｯｸM" panose="020B0609000000000000" pitchFamily="49" charset="-128"/>
                <a:ea typeface="HGｺﾞｼｯｸM" panose="020B0609000000000000" pitchFamily="49" charset="-128"/>
              </a:rPr>
              <a:t>  </a:t>
            </a:r>
            <a:r>
              <a:rPr lang="ja-JP" altLang="en-US" sz="1200" dirty="0">
                <a:latin typeface="HGｺﾞｼｯｸM" panose="020B0609000000000000" pitchFamily="49" charset="-128"/>
                <a:ea typeface="HGｺﾞｼｯｸM" panose="020B0609000000000000" pitchFamily="49" charset="-128"/>
              </a:rPr>
              <a:t>　３．最後のまとめとして、間伐材や木の実を使ったブローチなどのクラフト製作</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を行います。クラフト製作を通して、里山が荒廃してきた背景には、プラ</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スチックの出現により、こうした間伐材等が使われなくなったこともある</a:t>
            </a:r>
            <a:endParaRPr lang="en-US" altLang="ja-JP" sz="1200" dirty="0">
              <a:latin typeface="HGｺﾞｼｯｸM" panose="020B0609000000000000" pitchFamily="49" charset="-128"/>
              <a:ea typeface="HGｺﾞｼｯｸM" panose="020B0609000000000000" pitchFamily="49" charset="-128"/>
            </a:endParaRPr>
          </a:p>
          <a:p>
            <a:r>
              <a:rPr lang="ja-JP" altLang="en-US" sz="1200" dirty="0">
                <a:latin typeface="HGｺﾞｼｯｸM" panose="020B0609000000000000" pitchFamily="49" charset="-128"/>
                <a:ea typeface="HGｺﾞｼｯｸM" panose="020B0609000000000000" pitchFamily="49" charset="-128"/>
              </a:rPr>
              <a:t>　　　　ことを知ってもらいます。</a:t>
            </a:r>
            <a:r>
              <a:rPr kumimoji="1" lang="ja-JP" altLang="en-US" sz="1200" dirty="0">
                <a:latin typeface="HGｺﾞｼｯｸM" panose="020B0609000000000000" pitchFamily="49" charset="-128"/>
                <a:ea typeface="HGｺﾞｼｯｸM" panose="020B0609000000000000" pitchFamily="49" charset="-128"/>
              </a:rPr>
              <a:t>　　　　</a:t>
            </a:r>
          </a:p>
        </p:txBody>
      </p:sp>
    </p:spTree>
    <p:extLst>
      <p:ext uri="{BB962C8B-B14F-4D97-AF65-F5344CB8AC3E}">
        <p14:creationId xmlns:p14="http://schemas.microsoft.com/office/powerpoint/2010/main" val="244374926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1409</TotalTime>
  <Words>416</Words>
  <Application>Microsoft Office PowerPoint</Application>
  <PresentationFormat>画面に合わせる (4:3)</PresentationFormat>
  <Paragraphs>23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HGｺﾞｼｯｸM</vt:lpstr>
      <vt:lpstr>游ゴシック</vt:lpstr>
      <vt:lpstr>Arial</vt:lpstr>
      <vt:lpstr>Calibri</vt:lpstr>
      <vt:lpstr>Calibri Light</vt:lpstr>
      <vt:lpstr>Office テーマ</vt:lpstr>
      <vt:lpstr>     　 　内容                       講師　　NPO法人　ひらかた環境ネットワーク会議 連絡先　NPO法人　ひらかた環境ネットワーク会議　　 TEL　　 072-847-2286  FAX   072-807-7873 E-Mail  jimukyoku@hirakata-kankyou.net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アマノ　ユキ</cp:lastModifiedBy>
  <cp:revision>50</cp:revision>
  <dcterms:created xsi:type="dcterms:W3CDTF">2020-10-13T01:16:52Z</dcterms:created>
  <dcterms:modified xsi:type="dcterms:W3CDTF">2026-02-26T01:01:59Z</dcterms:modified>
</cp:coreProperties>
</file>