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 standalone="yes"?>
<Relationships xmlns="http://schemas.openxmlformats.org/package/2006/relationships">
  <Relationship Id="rId3" Type="http://schemas.openxmlformats.org/package/2006/relationships/metadata/core-properties" Target="docProps/core.xml" />
  <Relationship Id="rId2" Type="http://schemas.openxmlformats.org/package/2006/relationships/metadata/thumbnail" Target="docProps/thumbnail.jpeg" />
  <Relationship Id="rId1" Type="http://schemas.openxmlformats.org/officeDocument/2006/relationships/officeDocument" Target="ppt/presentation.xml" />
  <Relationship Id="rId4" Type="http://schemas.openxmlformats.org/officeDocument/2006/relationships/extended-properties" Target="docProps/app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89" r:id="rId2"/>
    <p:sldId id="390" r:id="rId3"/>
    <p:sldId id="391" r:id="rId4"/>
    <p:sldId id="392" r:id="rId5"/>
  </p:sldIdLst>
  <p:sldSz cx="9144000" cy="6858000" type="screen4x3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h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79FC30"/>
    <a:srgbClr val="000099"/>
    <a:srgbClr val="E7F6FF"/>
    <a:srgbClr val="FF3300"/>
    <a:srgbClr val="FFFF99"/>
    <a:srgbClr val="B9CDE5"/>
    <a:srgbClr val="0099FF"/>
    <a:srgbClr val="4F81BD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 autoAdjust="0"/>
    <p:restoredTop sz="95370" autoAdjust="0"/>
  </p:normalViewPr>
  <p:slideViewPr>
    <p:cSldViewPr snapToGrid="0">
      <p:cViewPr varScale="1">
        <p:scale>
          <a:sx n="69" d="100"/>
          <a:sy n="69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 snapToGrid="0">
      <p:cViewPr>
        <p:scale>
          <a:sx n="50" d="100"/>
          <a:sy n="50" d="100"/>
        </p:scale>
        <p:origin x="-2898" y="-78"/>
      </p:cViewPr>
      <p:guideLst>
        <p:guide orient="horz" pos="3156"/>
        <p:guide pos="2170"/>
      </p:guideLst>
    </p:cSldViewPr>
  </p:notesViewPr>
  <p:gridSpacing cx="90012" cy="90012"/>
</p:viewPr>
</file>

<file path=ppt/_rels/presentation.xml.rels>&#65279;<?xml version="1.0" encoding="utf-8" standalone="yes"?>
<Relationships xmlns="http://schemas.openxmlformats.org/package/2006/relationships">
  <Relationship Id="rId8" Type="http://schemas.openxmlformats.org/officeDocument/2006/relationships/commentAuthors" Target="commentAuthors.xml" />
  <Relationship Id="rId3" Type="http://schemas.openxmlformats.org/officeDocument/2006/relationships/slide" Target="slides/slide2.xml" />
  <Relationship Id="rId7" Type="http://schemas.openxmlformats.org/officeDocument/2006/relationships/handoutMaster" Target="handoutMasters/handoutMaster1.xml" />
  <Relationship Id="rId12" Type="http://schemas.openxmlformats.org/officeDocument/2006/relationships/tableStyles" Target="tableStyles.xml" />
  <Relationship Id="rId2" Type="http://schemas.openxmlformats.org/officeDocument/2006/relationships/slide" Target="slides/slide1.xml" />
  <Relationship Id="rId1" Type="http://schemas.openxmlformats.org/officeDocument/2006/relationships/slideMaster" Target="slideMasters/slideMaster1.xml" />
  <Relationship Id="rId6" Type="http://schemas.openxmlformats.org/officeDocument/2006/relationships/notesMaster" Target="notesMasters/notesMaster1.xml" />
  <Relationship Id="rId11" Type="http://schemas.openxmlformats.org/officeDocument/2006/relationships/theme" Target="theme/theme1.xml" />
  <Relationship Id="rId5" Type="http://schemas.openxmlformats.org/officeDocument/2006/relationships/slide" Target="slides/slide4.xml" />
  <Relationship Id="rId10" Type="http://schemas.openxmlformats.org/officeDocument/2006/relationships/viewProps" Target="viewProps.xml" />
  <Relationship Id="rId4" Type="http://schemas.openxmlformats.org/officeDocument/2006/relationships/slide" Target="slides/slide3.xml" />
  <Relationship Id="rId9" Type="http://schemas.openxmlformats.org/officeDocument/2006/relationships/presProps" Target="presProps.xml" />
</Relationships>
</file>

<file path=ppt/handoutMasters/_rels/handout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3.xml" />
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901703" y="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/>
          <a:lstStyle>
            <a:lvl1pPr algn="r">
              <a:defRPr sz="1200"/>
            </a:lvl1pPr>
          </a:lstStyle>
          <a:p>
            <a:fld id="{FD3B6BD8-1EF7-44D3-9A66-19D6D7AC490D}" type="datetimeFigureOut">
              <a:rPr kumimoji="1" lang="ja-JP" altLang="en-US" smtClean="0"/>
              <a:pPr/>
              <a:t>2024/6/5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3" y="951604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901703" y="951604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 anchor="b"/>
          <a:lstStyle>
            <a:lvl1pPr algn="r">
              <a:defRPr sz="1200"/>
            </a:lvl1pPr>
          </a:lstStyle>
          <a:p>
            <a:fld id="{A0206038-3E8C-4B89-9FF0-3EB78899CC4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901703" y="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/>
          <a:lstStyle>
            <a:lvl1pPr algn="r">
              <a:defRPr sz="1200"/>
            </a:lvl1pPr>
          </a:lstStyle>
          <a:p>
            <a:fld id="{2C07B9E1-59BA-4223-9299-36F236301E3A}" type="datetimeFigureOut">
              <a:rPr kumimoji="1" lang="ja-JP" altLang="en-US" smtClean="0"/>
              <a:pPr/>
              <a:t>2024/6/5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5" tIns="46138" rIns="92275" bIns="46138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8817" y="4758891"/>
            <a:ext cx="5510530" cy="4508421"/>
          </a:xfrm>
          <a:prstGeom prst="rect">
            <a:avLst/>
          </a:prstGeom>
        </p:spPr>
        <p:txBody>
          <a:bodyPr vert="horz" lIns="92275" tIns="46138" rIns="92275" bIns="46138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" y="951604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901703" y="9516043"/>
            <a:ext cx="2984870" cy="500936"/>
          </a:xfrm>
          <a:prstGeom prst="rect">
            <a:avLst/>
          </a:prstGeom>
        </p:spPr>
        <p:txBody>
          <a:bodyPr vert="horz" lIns="92275" tIns="46138" rIns="92275" bIns="46138" rtlCol="0" anchor="b"/>
          <a:lstStyle>
            <a:lvl1pPr algn="r">
              <a:defRPr sz="1200"/>
            </a:lvl1pPr>
          </a:lstStyle>
          <a:p>
            <a:fld id="{CC457393-073A-47D1-A9E2-FAAF6E1B1BF3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0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4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5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6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7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8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9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1BC1-4F55-4F18-8891-A39DCE2D1300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ABCFF-B5ED-4FAF-960A-1747B07D31A4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188-67E6-4FD0-8B76-BC75E681AC9D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A504-B7E4-429D-B649-5B947C132598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BB45-F851-438C-89E5-3E5C2D5BA732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EA24-0A17-4196-9C9D-0199169B58E8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8B2B-5E61-4908-9C78-2C7FCE0F4FC7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4021-4C3B-4A49-BEC8-5C10C5643C93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C2EA-B07E-4340-BC72-18A589ABB452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C811-283D-4DA3-9178-B31E114796AF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08A7-790C-4FD2-95CF-127A0F396120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?>
<Relationships xmlns="http://schemas.openxmlformats.org/package/2006/relationships">
  <Relationship Id="rId8" Type="http://schemas.openxmlformats.org/officeDocument/2006/relationships/slideLayout" Target="../slideLayouts/slideLayout8.xml" />
  <Relationship Id="rId3" Type="http://schemas.openxmlformats.org/officeDocument/2006/relationships/slideLayout" Target="../slideLayouts/slideLayout3.xml" />
  <Relationship Id="rId7" Type="http://schemas.openxmlformats.org/officeDocument/2006/relationships/slideLayout" Target="../slideLayouts/slideLayout7.xml" />
  <Relationship Id="rId12" Type="http://schemas.openxmlformats.org/officeDocument/2006/relationships/theme" Target="../theme/theme1.xml" />
  <Relationship Id="rId2" Type="http://schemas.openxmlformats.org/officeDocument/2006/relationships/slideLayout" Target="../slideLayouts/slideLayout2.xml" />
  <Relationship Id="rId1" Type="http://schemas.openxmlformats.org/officeDocument/2006/relationships/slideLayout" Target="../slideLayouts/slideLayout1.xml" />
  <Relationship Id="rId6" Type="http://schemas.openxmlformats.org/officeDocument/2006/relationships/slideLayout" Target="../slideLayouts/slideLayout6.xml" />
  <Relationship Id="rId11" Type="http://schemas.openxmlformats.org/officeDocument/2006/relationships/slideLayout" Target="../slideLayouts/slideLayout11.xml" />
  <Relationship Id="rId5" Type="http://schemas.openxmlformats.org/officeDocument/2006/relationships/slideLayout" Target="../slideLayouts/slideLayout5.xml" />
  <Relationship Id="rId10" Type="http://schemas.openxmlformats.org/officeDocument/2006/relationships/slideLayout" Target="../slideLayouts/slideLayout10.xml" />
  <Relationship Id="rId4" Type="http://schemas.openxmlformats.org/officeDocument/2006/relationships/slideLayout" Target="../slideLayouts/slideLayout4.xml" />
  <Relationship Id="rId9" Type="http://schemas.openxmlformats.org/officeDocument/2006/relationships/slideLayout" Target="../slideLayouts/slideLayout9.xml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32AC-39FC-4A87-9977-9BCF17A19A08}" type="datetime1">
              <a:rPr kumimoji="1" lang="ja-JP" altLang="en-US" smtClean="0"/>
              <a:t>2024/6/5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3A0D-5E68-4EE5-A789-48A392930A6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7.png" />
  <Relationship Id="rId3" Type="http://schemas.openxmlformats.org/officeDocument/2006/relationships/image" Target="../media/image2.jpeg" />
  <Relationship Id="rId7" Type="http://schemas.openxmlformats.org/officeDocument/2006/relationships/image" Target="../media/image6.png" />
  <Relationship Id="rId2" Type="http://schemas.openxmlformats.org/officeDocument/2006/relationships/image" Target="../media/image1.jpeg" />
  <Relationship Id="rId1" Type="http://schemas.openxmlformats.org/officeDocument/2006/relationships/slideLayout" Target="../slideLayouts/slideLayout1.xml" />
  <Relationship Id="rId6" Type="http://schemas.openxmlformats.org/officeDocument/2006/relationships/image" Target="../media/image5.jpeg" />
  <Relationship Id="rId5" Type="http://schemas.openxmlformats.org/officeDocument/2006/relationships/image" Target="../media/image4.jpeg" />
  <Relationship Id="rId4" Type="http://schemas.openxmlformats.org/officeDocument/2006/relationships/image" Target="../media/image3.png" />
  <Relationship Id="rId9" Type="http://schemas.openxmlformats.org/officeDocument/2006/relationships/image" Target="../media/image8.png" />
</Relationships>
</file>

<file path=ppt/slides/_rels/slide2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5.jpeg" />
  <Relationship Id="rId3" Type="http://schemas.openxmlformats.org/officeDocument/2006/relationships/image" Target="../media/image10.jpeg" />
  <Relationship Id="rId7" Type="http://schemas.openxmlformats.org/officeDocument/2006/relationships/image" Target="../media/image14.jpeg" />
  <Relationship Id="rId2" Type="http://schemas.openxmlformats.org/officeDocument/2006/relationships/image" Target="../media/image9.jpeg" />
  <Relationship Id="rId1" Type="http://schemas.openxmlformats.org/officeDocument/2006/relationships/slideLayout" Target="../slideLayouts/slideLayout1.xml" />
  <Relationship Id="rId6" Type="http://schemas.openxmlformats.org/officeDocument/2006/relationships/image" Target="../media/image13.PNG" />
  <Relationship Id="rId5" Type="http://schemas.openxmlformats.org/officeDocument/2006/relationships/image" Target="../media/image12.jpeg" />
  <Relationship Id="rId4" Type="http://schemas.openxmlformats.org/officeDocument/2006/relationships/image" Target="../media/image11.jpeg" />
  <Relationship Id="rId9" Type="http://schemas.openxmlformats.org/officeDocument/2006/relationships/image" Target="../media/image16.jpeg" />
</Relationships>
</file>

<file path=ppt/slides/_rels/slide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8.jpeg" />
  <Relationship Id="rId2" Type="http://schemas.openxmlformats.org/officeDocument/2006/relationships/image" Target="../media/image17.jpeg" />
  <Relationship Id="rId1" Type="http://schemas.openxmlformats.org/officeDocument/2006/relationships/slideLayout" Target="../slideLayouts/slideLayout1.xml" />
  <Relationship Id="rId6" Type="http://schemas.openxmlformats.org/officeDocument/2006/relationships/image" Target="../media/image21.png" />
  <Relationship Id="rId5" Type="http://schemas.openxmlformats.org/officeDocument/2006/relationships/image" Target="../media/image20.jpeg" />
  <Relationship Id="rId4" Type="http://schemas.openxmlformats.org/officeDocument/2006/relationships/image" Target="../media/image19.jpeg" />
</Relationships>
</file>

<file path=ppt/slides/_rels/slide4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27.png" />
  <Relationship Id="rId3" Type="http://schemas.openxmlformats.org/officeDocument/2006/relationships/image" Target="../media/image23.png" />
  <Relationship Id="rId7" Type="http://schemas.microsoft.com/office/2007/relationships/hdphoto" Target="../media/hdphoto1.wdp" />
  <Relationship Id="rId2" Type="http://schemas.openxmlformats.org/officeDocument/2006/relationships/image" Target="../media/image22.png" />
  <Relationship Id="rId1" Type="http://schemas.openxmlformats.org/officeDocument/2006/relationships/slideLayout" Target="../slideLayouts/slideLayout1.xml" />
  <Relationship Id="rId6" Type="http://schemas.openxmlformats.org/officeDocument/2006/relationships/image" Target="../media/image26.png" />
  <Relationship Id="rId5" Type="http://schemas.openxmlformats.org/officeDocument/2006/relationships/image" Target="../media/image25.png" />
  <Relationship Id="rId4" Type="http://schemas.openxmlformats.org/officeDocument/2006/relationships/image" Target="../media/image24.png" />
  <Relationship Id="rId9" Type="http://schemas.openxmlformats.org/officeDocument/2006/relationships/image" Target="../media/image28.png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935594"/>
              </p:ext>
            </p:extLst>
          </p:nvPr>
        </p:nvGraphicFramePr>
        <p:xfrm>
          <a:off x="84081" y="455099"/>
          <a:ext cx="8981088" cy="6345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53">
                  <a:extLst>
                    <a:ext uri="{9D8B030D-6E8A-4147-A177-3AD203B41FA5}">
                      <a16:colId xmlns:a16="http://schemas.microsoft.com/office/drawing/2014/main" val="2951219673"/>
                    </a:ext>
                  </a:extLst>
                </a:gridCol>
                <a:gridCol w="1539766">
                  <a:extLst>
                    <a:ext uri="{9D8B030D-6E8A-4147-A177-3AD203B41FA5}">
                      <a16:colId xmlns:a16="http://schemas.microsoft.com/office/drawing/2014/main" val="1031222911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535611152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016567908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11262755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N0.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質問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該当項目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96775"/>
                  </a:ext>
                </a:extLst>
              </a:tr>
              <a:tr h="20057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Ａ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Ｂ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Ｃ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767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建物周囲</a:t>
                      </a:r>
                      <a:r>
                        <a:rPr kumimoji="1" lang="ja-JP" altLang="en-US" sz="1100" dirty="0" smtClean="0"/>
                        <a:t>に、地すべり、がけくずれ、地割れ、砂の吹き出し、液状化現象、地盤沈下などが生じていますか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774085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建物の基礎</a:t>
                      </a:r>
                      <a:r>
                        <a:rPr kumimoji="1" lang="ja-JP" altLang="en-US" sz="1100" dirty="0" smtClean="0"/>
                        <a:t>が壊れていますか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13616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(1)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避難所として使用予定のない建物や隣接する建物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が、今後の余震において、避難所建物や敷地内に、傾斜・転倒・落下する危険性はありますか</a:t>
                      </a:r>
                    </a:p>
                    <a:p>
                      <a:r>
                        <a:rPr kumimoji="1" lang="ja-JP" altLang="en-US" sz="1100" dirty="0" smtClean="0"/>
                        <a:t>（次ページも参照）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748411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2083289" y="1078042"/>
            <a:ext cx="700513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生じていない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4411329" y="1078042"/>
            <a:ext cx="573875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生じている</a:t>
            </a:r>
            <a:endParaRPr lang="ja-JP" altLang="en-US" sz="800" dirty="0"/>
          </a:p>
        </p:txBody>
      </p:sp>
      <p:sp>
        <p:nvSpPr>
          <p:cNvPr id="62" name="正方形/長方形 61"/>
          <p:cNvSpPr/>
          <p:nvPr/>
        </p:nvSpPr>
        <p:spPr>
          <a:xfrm>
            <a:off x="6808515" y="1078042"/>
            <a:ext cx="886461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ひどく生じている</a:t>
            </a:r>
            <a:endParaRPr lang="ja-JP" altLang="en-US" sz="1000" dirty="0"/>
          </a:p>
        </p:txBody>
      </p:sp>
      <p:sp>
        <p:nvSpPr>
          <p:cNvPr id="63" name="正方形/長方形 62"/>
          <p:cNvSpPr/>
          <p:nvPr/>
        </p:nvSpPr>
        <p:spPr>
          <a:xfrm>
            <a:off x="2083289" y="3006689"/>
            <a:ext cx="1960473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壊れていない（小さなひび割れ程度）</a:t>
            </a:r>
            <a:endParaRPr lang="ja-JP" altLang="en-US" sz="1000" dirty="0"/>
          </a:p>
        </p:txBody>
      </p:sp>
      <p:sp>
        <p:nvSpPr>
          <p:cNvPr id="64" name="正方形/長方形 63"/>
          <p:cNvSpPr/>
          <p:nvPr/>
        </p:nvSpPr>
        <p:spPr>
          <a:xfrm>
            <a:off x="6782240" y="3022457"/>
            <a:ext cx="916918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ひどく壊れている</a:t>
            </a:r>
            <a:endParaRPr lang="ja-JP" altLang="en-US" sz="1000" dirty="0"/>
          </a:p>
        </p:txBody>
      </p:sp>
      <p:sp>
        <p:nvSpPr>
          <p:cNvPr id="65" name="正方形/長方形 64"/>
          <p:cNvSpPr/>
          <p:nvPr/>
        </p:nvSpPr>
        <p:spPr>
          <a:xfrm>
            <a:off x="4421842" y="3022457"/>
            <a:ext cx="1272784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壊れているところがある</a:t>
            </a:r>
            <a:endParaRPr lang="ja-JP" altLang="en-US" sz="1000" dirty="0"/>
          </a:p>
        </p:txBody>
      </p:sp>
      <p:sp>
        <p:nvSpPr>
          <p:cNvPr id="66" name="正方形/長方形 65"/>
          <p:cNvSpPr/>
          <p:nvPr/>
        </p:nvSpPr>
        <p:spPr>
          <a:xfrm>
            <a:off x="2738383" y="5720468"/>
            <a:ext cx="896647" cy="2419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36000" tIns="36000" rIns="36000" bIns="36000" anchor="ctr" anchorCtr="0">
            <a:spAutoFit/>
          </a:bodyPr>
          <a:lstStyle/>
          <a:p>
            <a:r>
              <a:rPr lang="ja-JP" altLang="en-US" sz="1100" dirty="0"/>
              <a:t>危険性はない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4417077" y="4919574"/>
            <a:ext cx="1909177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危険性がある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傾いている気がする</a:t>
            </a:r>
            <a:r>
              <a:rPr lang="en-US" altLang="ja-JP" sz="1000" dirty="0" smtClean="0"/>
              <a:t>)</a:t>
            </a:r>
            <a:endParaRPr lang="ja-JP" altLang="en-US" sz="1000" dirty="0"/>
          </a:p>
        </p:txBody>
      </p:sp>
      <p:sp>
        <p:nvSpPr>
          <p:cNvPr id="68" name="正方形/長方形 67"/>
          <p:cNvSpPr/>
          <p:nvPr/>
        </p:nvSpPr>
        <p:spPr>
          <a:xfrm>
            <a:off x="6774681" y="4918832"/>
            <a:ext cx="2221762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危険性がある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今にも転倒、落下しそうだ・</a:t>
            </a:r>
            <a:endParaRPr lang="en-US" altLang="ja-JP" sz="1000" dirty="0" smtClean="0"/>
          </a:p>
          <a:p>
            <a:r>
              <a:rPr lang="ja-JP" altLang="en-US" sz="1000" dirty="0" smtClean="0"/>
              <a:t>明らかに傾いている</a:t>
            </a:r>
            <a:r>
              <a:rPr lang="en-US" altLang="ja-JP" sz="1000" dirty="0" smtClean="0"/>
              <a:t>)</a:t>
            </a:r>
            <a:endParaRPr lang="ja-JP" altLang="en-US" sz="1000" dirty="0"/>
          </a:p>
        </p:txBody>
      </p:sp>
      <p:pic>
        <p:nvPicPr>
          <p:cNvPr id="69" name="image5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69" y="1394328"/>
            <a:ext cx="2204102" cy="1286960"/>
          </a:xfrm>
          <a:prstGeom prst="rect">
            <a:avLst/>
          </a:prstGeom>
        </p:spPr>
      </p:pic>
      <p:pic>
        <p:nvPicPr>
          <p:cNvPr id="73" name="image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18" y="3288534"/>
            <a:ext cx="2202957" cy="1455209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 rotWithShape="1">
          <a:blip r:embed="rId4"/>
          <a:srcRect l="40342" t="36072" r="22026" b="15614"/>
          <a:stretch/>
        </p:blipFill>
        <p:spPr>
          <a:xfrm>
            <a:off x="6773822" y="3245996"/>
            <a:ext cx="2246353" cy="1525129"/>
          </a:xfrm>
          <a:prstGeom prst="rect">
            <a:avLst/>
          </a:prstGeom>
        </p:spPr>
      </p:pic>
      <p:grpSp>
        <p:nvGrpSpPr>
          <p:cNvPr id="76" name="Group 5"/>
          <p:cNvGrpSpPr/>
          <p:nvPr/>
        </p:nvGrpSpPr>
        <p:grpSpPr>
          <a:xfrm>
            <a:off x="7237031" y="5275251"/>
            <a:ext cx="1127760" cy="1454162"/>
            <a:chOff x="3486023" y="93957"/>
            <a:chExt cx="1127760" cy="1454162"/>
          </a:xfrm>
        </p:grpSpPr>
        <p:pic>
          <p:nvPicPr>
            <p:cNvPr id="78" name="image4.jpe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8"/>
            <a:stretch/>
          </p:blipFill>
          <p:spPr>
            <a:xfrm>
              <a:off x="3486023" y="93957"/>
              <a:ext cx="1127760" cy="1454162"/>
            </a:xfrm>
            <a:prstGeom prst="rect">
              <a:avLst/>
            </a:prstGeom>
          </p:spPr>
        </p:pic>
        <p:sp>
          <p:nvSpPr>
            <p:cNvPr id="79" name="Shape 7"/>
            <p:cNvSpPr/>
            <p:nvPr/>
          </p:nvSpPr>
          <p:spPr>
            <a:xfrm>
              <a:off x="3920363" y="121389"/>
              <a:ext cx="576580" cy="528955"/>
            </a:xfrm>
            <a:custGeom>
              <a:avLst/>
              <a:gdLst/>
              <a:ahLst/>
              <a:cxnLst/>
              <a:rect l="0" t="0" r="0" b="0"/>
              <a:pathLst>
                <a:path w="576580" h="528955">
                  <a:moveTo>
                    <a:pt x="576072" y="277368"/>
                  </a:moveTo>
                  <a:lnTo>
                    <a:pt x="576072" y="251460"/>
                  </a:lnTo>
                  <a:lnTo>
                    <a:pt x="573024" y="224028"/>
                  </a:lnTo>
                  <a:lnTo>
                    <a:pt x="569976" y="210312"/>
                  </a:lnTo>
                  <a:lnTo>
                    <a:pt x="563880" y="185928"/>
                  </a:lnTo>
                  <a:lnTo>
                    <a:pt x="559308" y="173736"/>
                  </a:lnTo>
                  <a:lnTo>
                    <a:pt x="553212" y="161544"/>
                  </a:lnTo>
                  <a:lnTo>
                    <a:pt x="548640" y="149352"/>
                  </a:lnTo>
                  <a:lnTo>
                    <a:pt x="527304" y="115824"/>
                  </a:lnTo>
                  <a:lnTo>
                    <a:pt x="492252" y="76200"/>
                  </a:lnTo>
                  <a:lnTo>
                    <a:pt x="449580" y="44196"/>
                  </a:lnTo>
                  <a:lnTo>
                    <a:pt x="400812" y="19812"/>
                  </a:lnTo>
                  <a:lnTo>
                    <a:pt x="345948" y="4572"/>
                  </a:lnTo>
                  <a:lnTo>
                    <a:pt x="316992" y="1524"/>
                  </a:lnTo>
                  <a:lnTo>
                    <a:pt x="303276" y="0"/>
                  </a:lnTo>
                  <a:lnTo>
                    <a:pt x="272796" y="0"/>
                  </a:lnTo>
                  <a:lnTo>
                    <a:pt x="259080" y="1524"/>
                  </a:lnTo>
                  <a:lnTo>
                    <a:pt x="243840" y="3048"/>
                  </a:lnTo>
                  <a:lnTo>
                    <a:pt x="202692" y="10668"/>
                  </a:lnTo>
                  <a:lnTo>
                    <a:pt x="126492" y="44196"/>
                  </a:lnTo>
                  <a:lnTo>
                    <a:pt x="83820" y="76200"/>
                  </a:lnTo>
                  <a:lnTo>
                    <a:pt x="48768" y="115824"/>
                  </a:lnTo>
                  <a:lnTo>
                    <a:pt x="27432" y="149352"/>
                  </a:lnTo>
                  <a:lnTo>
                    <a:pt x="22860" y="161544"/>
                  </a:lnTo>
                  <a:lnTo>
                    <a:pt x="16764" y="173736"/>
                  </a:lnTo>
                  <a:lnTo>
                    <a:pt x="12192" y="185928"/>
                  </a:lnTo>
                  <a:lnTo>
                    <a:pt x="6096" y="210312"/>
                  </a:lnTo>
                  <a:lnTo>
                    <a:pt x="3048" y="224028"/>
                  </a:lnTo>
                  <a:lnTo>
                    <a:pt x="0" y="251460"/>
                  </a:lnTo>
                  <a:lnTo>
                    <a:pt x="0" y="277368"/>
                  </a:lnTo>
                  <a:lnTo>
                    <a:pt x="3048" y="304800"/>
                  </a:lnTo>
                  <a:lnTo>
                    <a:pt x="6096" y="318516"/>
                  </a:lnTo>
                  <a:lnTo>
                    <a:pt x="12192" y="342900"/>
                  </a:lnTo>
                  <a:lnTo>
                    <a:pt x="16764" y="355092"/>
                  </a:lnTo>
                  <a:lnTo>
                    <a:pt x="16764" y="251460"/>
                  </a:lnTo>
                  <a:lnTo>
                    <a:pt x="19812" y="227076"/>
                  </a:lnTo>
                  <a:lnTo>
                    <a:pt x="28956" y="190500"/>
                  </a:lnTo>
                  <a:lnTo>
                    <a:pt x="28956" y="192024"/>
                  </a:lnTo>
                  <a:lnTo>
                    <a:pt x="38100" y="167640"/>
                  </a:lnTo>
                  <a:lnTo>
                    <a:pt x="38100" y="169164"/>
                  </a:lnTo>
                  <a:lnTo>
                    <a:pt x="44196" y="156972"/>
                  </a:lnTo>
                  <a:lnTo>
                    <a:pt x="48768" y="148971"/>
                  </a:lnTo>
                  <a:lnTo>
                    <a:pt x="48768" y="147828"/>
                  </a:lnTo>
                  <a:lnTo>
                    <a:pt x="62484" y="128625"/>
                  </a:lnTo>
                  <a:lnTo>
                    <a:pt x="62484" y="126492"/>
                  </a:lnTo>
                  <a:lnTo>
                    <a:pt x="77724" y="108481"/>
                  </a:lnTo>
                  <a:lnTo>
                    <a:pt x="77724" y="108204"/>
                  </a:lnTo>
                  <a:lnTo>
                    <a:pt x="96012" y="89916"/>
                  </a:lnTo>
                  <a:lnTo>
                    <a:pt x="115824" y="73152"/>
                  </a:lnTo>
                  <a:lnTo>
                    <a:pt x="115824" y="74676"/>
                  </a:lnTo>
                  <a:lnTo>
                    <a:pt x="135636" y="60524"/>
                  </a:lnTo>
                  <a:lnTo>
                    <a:pt x="135636" y="59436"/>
                  </a:lnTo>
                  <a:lnTo>
                    <a:pt x="158496" y="47244"/>
                  </a:lnTo>
                  <a:lnTo>
                    <a:pt x="181356" y="37242"/>
                  </a:lnTo>
                  <a:lnTo>
                    <a:pt x="181356" y="36576"/>
                  </a:lnTo>
                  <a:lnTo>
                    <a:pt x="195072" y="32004"/>
                  </a:lnTo>
                  <a:lnTo>
                    <a:pt x="207264" y="28956"/>
                  </a:lnTo>
                  <a:lnTo>
                    <a:pt x="219456" y="24892"/>
                  </a:lnTo>
                  <a:lnTo>
                    <a:pt x="219456" y="24384"/>
                  </a:lnTo>
                  <a:lnTo>
                    <a:pt x="233172" y="22860"/>
                  </a:lnTo>
                  <a:lnTo>
                    <a:pt x="246888" y="19812"/>
                  </a:lnTo>
                  <a:lnTo>
                    <a:pt x="274320" y="16764"/>
                  </a:lnTo>
                  <a:lnTo>
                    <a:pt x="301752" y="16764"/>
                  </a:lnTo>
                  <a:lnTo>
                    <a:pt x="329184" y="19812"/>
                  </a:lnTo>
                  <a:lnTo>
                    <a:pt x="342900" y="22860"/>
                  </a:lnTo>
                  <a:lnTo>
                    <a:pt x="356616" y="24384"/>
                  </a:lnTo>
                  <a:lnTo>
                    <a:pt x="356616" y="24892"/>
                  </a:lnTo>
                  <a:lnTo>
                    <a:pt x="368808" y="28956"/>
                  </a:lnTo>
                  <a:lnTo>
                    <a:pt x="381000" y="32004"/>
                  </a:lnTo>
                  <a:lnTo>
                    <a:pt x="393192" y="36576"/>
                  </a:lnTo>
                  <a:lnTo>
                    <a:pt x="417576" y="47244"/>
                  </a:lnTo>
                  <a:lnTo>
                    <a:pt x="440436" y="59436"/>
                  </a:lnTo>
                  <a:lnTo>
                    <a:pt x="440436" y="60524"/>
                  </a:lnTo>
                  <a:lnTo>
                    <a:pt x="460248" y="74676"/>
                  </a:lnTo>
                  <a:lnTo>
                    <a:pt x="460248" y="73152"/>
                  </a:lnTo>
                  <a:lnTo>
                    <a:pt x="480060" y="89916"/>
                  </a:lnTo>
                  <a:lnTo>
                    <a:pt x="498348" y="108204"/>
                  </a:lnTo>
                  <a:lnTo>
                    <a:pt x="498348" y="108481"/>
                  </a:lnTo>
                  <a:lnTo>
                    <a:pt x="513588" y="126492"/>
                  </a:lnTo>
                  <a:lnTo>
                    <a:pt x="513588" y="128625"/>
                  </a:lnTo>
                  <a:lnTo>
                    <a:pt x="527304" y="147828"/>
                  </a:lnTo>
                  <a:lnTo>
                    <a:pt x="527304" y="148971"/>
                  </a:lnTo>
                  <a:lnTo>
                    <a:pt x="531876" y="156972"/>
                  </a:lnTo>
                  <a:lnTo>
                    <a:pt x="537972" y="169164"/>
                  </a:lnTo>
                  <a:lnTo>
                    <a:pt x="537972" y="167640"/>
                  </a:lnTo>
                  <a:lnTo>
                    <a:pt x="547116" y="192024"/>
                  </a:lnTo>
                  <a:lnTo>
                    <a:pt x="547116" y="190500"/>
                  </a:lnTo>
                  <a:lnTo>
                    <a:pt x="556260" y="227076"/>
                  </a:lnTo>
                  <a:lnTo>
                    <a:pt x="557784" y="239268"/>
                  </a:lnTo>
                  <a:lnTo>
                    <a:pt x="557784" y="251460"/>
                  </a:lnTo>
                  <a:lnTo>
                    <a:pt x="559223" y="264414"/>
                  </a:lnTo>
                  <a:lnTo>
                    <a:pt x="559308" y="263652"/>
                  </a:lnTo>
                  <a:lnTo>
                    <a:pt x="559308" y="355092"/>
                  </a:lnTo>
                  <a:lnTo>
                    <a:pt x="563880" y="342900"/>
                  </a:lnTo>
                  <a:lnTo>
                    <a:pt x="569976" y="318516"/>
                  </a:lnTo>
                  <a:lnTo>
                    <a:pt x="573024" y="304800"/>
                  </a:lnTo>
                  <a:lnTo>
                    <a:pt x="576072" y="277368"/>
                  </a:lnTo>
                  <a:close/>
                </a:path>
                <a:path w="576580" h="528955">
                  <a:moveTo>
                    <a:pt x="50292" y="382524"/>
                  </a:moveTo>
                  <a:lnTo>
                    <a:pt x="44196" y="370332"/>
                  </a:lnTo>
                  <a:lnTo>
                    <a:pt x="44196" y="371856"/>
                  </a:lnTo>
                  <a:lnTo>
                    <a:pt x="38100" y="359664"/>
                  </a:lnTo>
                  <a:lnTo>
                    <a:pt x="38100" y="361188"/>
                  </a:lnTo>
                  <a:lnTo>
                    <a:pt x="28956" y="336804"/>
                  </a:lnTo>
                  <a:lnTo>
                    <a:pt x="28956" y="338328"/>
                  </a:lnTo>
                  <a:lnTo>
                    <a:pt x="19812" y="301752"/>
                  </a:lnTo>
                  <a:lnTo>
                    <a:pt x="16764" y="277368"/>
                  </a:lnTo>
                  <a:lnTo>
                    <a:pt x="16764" y="355092"/>
                  </a:lnTo>
                  <a:lnTo>
                    <a:pt x="22860" y="367284"/>
                  </a:lnTo>
                  <a:lnTo>
                    <a:pt x="27432" y="379476"/>
                  </a:lnTo>
                  <a:lnTo>
                    <a:pt x="35052" y="391668"/>
                  </a:lnTo>
                  <a:lnTo>
                    <a:pt x="48768" y="413004"/>
                  </a:lnTo>
                  <a:lnTo>
                    <a:pt x="48768" y="381000"/>
                  </a:lnTo>
                  <a:lnTo>
                    <a:pt x="50292" y="382524"/>
                  </a:lnTo>
                  <a:close/>
                </a:path>
                <a:path w="576580" h="528955">
                  <a:moveTo>
                    <a:pt x="50292" y="146304"/>
                  </a:moveTo>
                  <a:lnTo>
                    <a:pt x="48768" y="147828"/>
                  </a:lnTo>
                  <a:lnTo>
                    <a:pt x="48768" y="148971"/>
                  </a:lnTo>
                  <a:lnTo>
                    <a:pt x="50292" y="146304"/>
                  </a:lnTo>
                  <a:close/>
                </a:path>
                <a:path w="576580" h="528955">
                  <a:moveTo>
                    <a:pt x="64008" y="402336"/>
                  </a:moveTo>
                  <a:lnTo>
                    <a:pt x="48768" y="381000"/>
                  </a:lnTo>
                  <a:lnTo>
                    <a:pt x="48768" y="413004"/>
                  </a:lnTo>
                  <a:lnTo>
                    <a:pt x="62484" y="429213"/>
                  </a:lnTo>
                  <a:lnTo>
                    <a:pt x="62484" y="402336"/>
                  </a:lnTo>
                  <a:lnTo>
                    <a:pt x="64008" y="402336"/>
                  </a:lnTo>
                  <a:close/>
                </a:path>
                <a:path w="576580" h="528955">
                  <a:moveTo>
                    <a:pt x="64008" y="126492"/>
                  </a:moveTo>
                  <a:lnTo>
                    <a:pt x="62484" y="126492"/>
                  </a:lnTo>
                  <a:lnTo>
                    <a:pt x="62484" y="128625"/>
                  </a:lnTo>
                  <a:lnTo>
                    <a:pt x="64008" y="126492"/>
                  </a:lnTo>
                  <a:close/>
                </a:path>
                <a:path w="576580" h="528955">
                  <a:moveTo>
                    <a:pt x="79248" y="422148"/>
                  </a:moveTo>
                  <a:lnTo>
                    <a:pt x="62484" y="402336"/>
                  </a:lnTo>
                  <a:lnTo>
                    <a:pt x="62484" y="429213"/>
                  </a:lnTo>
                  <a:lnTo>
                    <a:pt x="65532" y="432816"/>
                  </a:lnTo>
                  <a:lnTo>
                    <a:pt x="77724" y="446024"/>
                  </a:lnTo>
                  <a:lnTo>
                    <a:pt x="77724" y="420624"/>
                  </a:lnTo>
                  <a:lnTo>
                    <a:pt x="79248" y="422148"/>
                  </a:lnTo>
                  <a:close/>
                </a:path>
                <a:path w="576580" h="528955">
                  <a:moveTo>
                    <a:pt x="79248" y="106680"/>
                  </a:moveTo>
                  <a:lnTo>
                    <a:pt x="77724" y="108204"/>
                  </a:lnTo>
                  <a:lnTo>
                    <a:pt x="77724" y="108481"/>
                  </a:lnTo>
                  <a:lnTo>
                    <a:pt x="79248" y="106680"/>
                  </a:lnTo>
                  <a:close/>
                </a:path>
                <a:path w="576580" h="528955">
                  <a:moveTo>
                    <a:pt x="137160" y="469392"/>
                  </a:moveTo>
                  <a:lnTo>
                    <a:pt x="115824" y="454152"/>
                  </a:lnTo>
                  <a:lnTo>
                    <a:pt x="115824" y="455676"/>
                  </a:lnTo>
                  <a:lnTo>
                    <a:pt x="96012" y="438912"/>
                  </a:lnTo>
                  <a:lnTo>
                    <a:pt x="77724" y="420624"/>
                  </a:lnTo>
                  <a:lnTo>
                    <a:pt x="77724" y="446024"/>
                  </a:lnTo>
                  <a:lnTo>
                    <a:pt x="83820" y="452628"/>
                  </a:lnTo>
                  <a:lnTo>
                    <a:pt x="105156" y="469392"/>
                  </a:lnTo>
                  <a:lnTo>
                    <a:pt x="126492" y="484632"/>
                  </a:lnTo>
                  <a:lnTo>
                    <a:pt x="135636" y="489204"/>
                  </a:lnTo>
                  <a:lnTo>
                    <a:pt x="135636" y="469392"/>
                  </a:lnTo>
                  <a:lnTo>
                    <a:pt x="137160" y="469392"/>
                  </a:lnTo>
                  <a:close/>
                </a:path>
                <a:path w="576580" h="528955">
                  <a:moveTo>
                    <a:pt x="137160" y="59436"/>
                  </a:moveTo>
                  <a:lnTo>
                    <a:pt x="135636" y="59436"/>
                  </a:lnTo>
                  <a:lnTo>
                    <a:pt x="135636" y="60524"/>
                  </a:lnTo>
                  <a:lnTo>
                    <a:pt x="137160" y="59436"/>
                  </a:lnTo>
                  <a:close/>
                </a:path>
                <a:path w="576580" h="528955">
                  <a:moveTo>
                    <a:pt x="182880" y="492252"/>
                  </a:moveTo>
                  <a:lnTo>
                    <a:pt x="158496" y="481584"/>
                  </a:lnTo>
                  <a:lnTo>
                    <a:pt x="135636" y="469392"/>
                  </a:lnTo>
                  <a:lnTo>
                    <a:pt x="135636" y="489204"/>
                  </a:lnTo>
                  <a:lnTo>
                    <a:pt x="175260" y="509016"/>
                  </a:lnTo>
                  <a:lnTo>
                    <a:pt x="181356" y="511048"/>
                  </a:lnTo>
                  <a:lnTo>
                    <a:pt x="181356" y="492252"/>
                  </a:lnTo>
                  <a:lnTo>
                    <a:pt x="182880" y="492252"/>
                  </a:lnTo>
                  <a:close/>
                </a:path>
                <a:path w="576580" h="528955">
                  <a:moveTo>
                    <a:pt x="182880" y="36576"/>
                  </a:moveTo>
                  <a:lnTo>
                    <a:pt x="181356" y="36576"/>
                  </a:lnTo>
                  <a:lnTo>
                    <a:pt x="181356" y="37242"/>
                  </a:lnTo>
                  <a:lnTo>
                    <a:pt x="182880" y="36576"/>
                  </a:lnTo>
                  <a:close/>
                </a:path>
                <a:path w="576580" h="528955">
                  <a:moveTo>
                    <a:pt x="220980" y="504444"/>
                  </a:moveTo>
                  <a:lnTo>
                    <a:pt x="207264" y="499872"/>
                  </a:lnTo>
                  <a:lnTo>
                    <a:pt x="195072" y="496824"/>
                  </a:lnTo>
                  <a:lnTo>
                    <a:pt x="181356" y="492252"/>
                  </a:lnTo>
                  <a:lnTo>
                    <a:pt x="181356" y="511048"/>
                  </a:lnTo>
                  <a:lnTo>
                    <a:pt x="188976" y="513588"/>
                  </a:lnTo>
                  <a:lnTo>
                    <a:pt x="202692" y="516636"/>
                  </a:lnTo>
                  <a:lnTo>
                    <a:pt x="216408" y="521208"/>
                  </a:lnTo>
                  <a:lnTo>
                    <a:pt x="219456" y="521885"/>
                  </a:lnTo>
                  <a:lnTo>
                    <a:pt x="219456" y="504444"/>
                  </a:lnTo>
                  <a:lnTo>
                    <a:pt x="220980" y="504444"/>
                  </a:lnTo>
                  <a:close/>
                </a:path>
                <a:path w="576580" h="528955">
                  <a:moveTo>
                    <a:pt x="220980" y="24384"/>
                  </a:moveTo>
                  <a:lnTo>
                    <a:pt x="219456" y="24384"/>
                  </a:lnTo>
                  <a:lnTo>
                    <a:pt x="219456" y="24892"/>
                  </a:lnTo>
                  <a:lnTo>
                    <a:pt x="220980" y="24384"/>
                  </a:lnTo>
                  <a:close/>
                </a:path>
                <a:path w="576580" h="528955">
                  <a:moveTo>
                    <a:pt x="356616" y="521885"/>
                  </a:moveTo>
                  <a:lnTo>
                    <a:pt x="356616" y="504444"/>
                  </a:lnTo>
                  <a:lnTo>
                    <a:pt x="342900" y="505968"/>
                  </a:lnTo>
                  <a:lnTo>
                    <a:pt x="329184" y="509016"/>
                  </a:lnTo>
                  <a:lnTo>
                    <a:pt x="315468" y="510540"/>
                  </a:lnTo>
                  <a:lnTo>
                    <a:pt x="301752" y="510540"/>
                  </a:lnTo>
                  <a:lnTo>
                    <a:pt x="288036" y="512064"/>
                  </a:lnTo>
                  <a:lnTo>
                    <a:pt x="274320" y="512064"/>
                  </a:lnTo>
                  <a:lnTo>
                    <a:pt x="246888" y="509016"/>
                  </a:lnTo>
                  <a:lnTo>
                    <a:pt x="233172" y="505968"/>
                  </a:lnTo>
                  <a:lnTo>
                    <a:pt x="219456" y="504444"/>
                  </a:lnTo>
                  <a:lnTo>
                    <a:pt x="219456" y="521885"/>
                  </a:lnTo>
                  <a:lnTo>
                    <a:pt x="230124" y="524256"/>
                  </a:lnTo>
                  <a:lnTo>
                    <a:pt x="243840" y="525780"/>
                  </a:lnTo>
                  <a:lnTo>
                    <a:pt x="259080" y="527304"/>
                  </a:lnTo>
                  <a:lnTo>
                    <a:pt x="272796" y="528828"/>
                  </a:lnTo>
                  <a:lnTo>
                    <a:pt x="303276" y="528828"/>
                  </a:lnTo>
                  <a:lnTo>
                    <a:pt x="316992" y="527304"/>
                  </a:lnTo>
                  <a:lnTo>
                    <a:pt x="332232" y="525780"/>
                  </a:lnTo>
                  <a:lnTo>
                    <a:pt x="345948" y="524256"/>
                  </a:lnTo>
                  <a:lnTo>
                    <a:pt x="356616" y="521885"/>
                  </a:lnTo>
                  <a:close/>
                </a:path>
                <a:path w="576580" h="528955">
                  <a:moveTo>
                    <a:pt x="356616" y="24892"/>
                  </a:moveTo>
                  <a:lnTo>
                    <a:pt x="356616" y="24384"/>
                  </a:lnTo>
                  <a:lnTo>
                    <a:pt x="355092" y="24384"/>
                  </a:lnTo>
                  <a:lnTo>
                    <a:pt x="356616" y="24892"/>
                  </a:lnTo>
                  <a:close/>
                </a:path>
                <a:path w="576580" h="528955">
                  <a:moveTo>
                    <a:pt x="440436" y="489204"/>
                  </a:moveTo>
                  <a:lnTo>
                    <a:pt x="440436" y="469392"/>
                  </a:lnTo>
                  <a:lnTo>
                    <a:pt x="417576" y="481584"/>
                  </a:lnTo>
                  <a:lnTo>
                    <a:pt x="393192" y="492252"/>
                  </a:lnTo>
                  <a:lnTo>
                    <a:pt x="381000" y="496824"/>
                  </a:lnTo>
                  <a:lnTo>
                    <a:pt x="368808" y="499872"/>
                  </a:lnTo>
                  <a:lnTo>
                    <a:pt x="355092" y="504444"/>
                  </a:lnTo>
                  <a:lnTo>
                    <a:pt x="356616" y="504444"/>
                  </a:lnTo>
                  <a:lnTo>
                    <a:pt x="356616" y="521885"/>
                  </a:lnTo>
                  <a:lnTo>
                    <a:pt x="359664" y="521208"/>
                  </a:lnTo>
                  <a:lnTo>
                    <a:pt x="373380" y="516636"/>
                  </a:lnTo>
                  <a:lnTo>
                    <a:pt x="387096" y="513588"/>
                  </a:lnTo>
                  <a:lnTo>
                    <a:pt x="400812" y="509016"/>
                  </a:lnTo>
                  <a:lnTo>
                    <a:pt x="440436" y="489204"/>
                  </a:lnTo>
                  <a:close/>
                </a:path>
                <a:path w="576580" h="528955">
                  <a:moveTo>
                    <a:pt x="440436" y="60524"/>
                  </a:moveTo>
                  <a:lnTo>
                    <a:pt x="440436" y="59436"/>
                  </a:lnTo>
                  <a:lnTo>
                    <a:pt x="438912" y="59436"/>
                  </a:lnTo>
                  <a:lnTo>
                    <a:pt x="440436" y="60524"/>
                  </a:lnTo>
                  <a:close/>
                </a:path>
                <a:path w="576580" h="528955">
                  <a:moveTo>
                    <a:pt x="498348" y="446024"/>
                  </a:moveTo>
                  <a:lnTo>
                    <a:pt x="498348" y="420624"/>
                  </a:lnTo>
                  <a:lnTo>
                    <a:pt x="480060" y="438912"/>
                  </a:lnTo>
                  <a:lnTo>
                    <a:pt x="460248" y="455676"/>
                  </a:lnTo>
                  <a:lnTo>
                    <a:pt x="460248" y="454152"/>
                  </a:lnTo>
                  <a:lnTo>
                    <a:pt x="438912" y="469392"/>
                  </a:lnTo>
                  <a:lnTo>
                    <a:pt x="440436" y="469392"/>
                  </a:lnTo>
                  <a:lnTo>
                    <a:pt x="440436" y="489204"/>
                  </a:lnTo>
                  <a:lnTo>
                    <a:pt x="449580" y="484632"/>
                  </a:lnTo>
                  <a:lnTo>
                    <a:pt x="470916" y="469392"/>
                  </a:lnTo>
                  <a:lnTo>
                    <a:pt x="492252" y="452628"/>
                  </a:lnTo>
                  <a:lnTo>
                    <a:pt x="498348" y="446024"/>
                  </a:lnTo>
                  <a:close/>
                </a:path>
                <a:path w="576580" h="528955">
                  <a:moveTo>
                    <a:pt x="498348" y="108481"/>
                  </a:moveTo>
                  <a:lnTo>
                    <a:pt x="498348" y="108204"/>
                  </a:lnTo>
                  <a:lnTo>
                    <a:pt x="496824" y="106680"/>
                  </a:lnTo>
                  <a:lnTo>
                    <a:pt x="498348" y="108481"/>
                  </a:lnTo>
                  <a:close/>
                </a:path>
                <a:path w="576580" h="528955">
                  <a:moveTo>
                    <a:pt x="513588" y="429213"/>
                  </a:moveTo>
                  <a:lnTo>
                    <a:pt x="513588" y="402336"/>
                  </a:lnTo>
                  <a:lnTo>
                    <a:pt x="496824" y="422148"/>
                  </a:lnTo>
                  <a:lnTo>
                    <a:pt x="498348" y="420624"/>
                  </a:lnTo>
                  <a:lnTo>
                    <a:pt x="498348" y="446024"/>
                  </a:lnTo>
                  <a:lnTo>
                    <a:pt x="510540" y="432816"/>
                  </a:lnTo>
                  <a:lnTo>
                    <a:pt x="513588" y="429213"/>
                  </a:lnTo>
                  <a:close/>
                </a:path>
                <a:path w="576580" h="528955">
                  <a:moveTo>
                    <a:pt x="513588" y="128625"/>
                  </a:moveTo>
                  <a:lnTo>
                    <a:pt x="513588" y="126492"/>
                  </a:lnTo>
                  <a:lnTo>
                    <a:pt x="512064" y="126492"/>
                  </a:lnTo>
                  <a:lnTo>
                    <a:pt x="513588" y="128625"/>
                  </a:lnTo>
                  <a:close/>
                </a:path>
                <a:path w="576580" h="528955">
                  <a:moveTo>
                    <a:pt x="527304" y="413004"/>
                  </a:moveTo>
                  <a:lnTo>
                    <a:pt x="527304" y="381000"/>
                  </a:lnTo>
                  <a:lnTo>
                    <a:pt x="512064" y="402336"/>
                  </a:lnTo>
                  <a:lnTo>
                    <a:pt x="513588" y="402336"/>
                  </a:lnTo>
                  <a:lnTo>
                    <a:pt x="513588" y="429213"/>
                  </a:lnTo>
                  <a:lnTo>
                    <a:pt x="527304" y="413004"/>
                  </a:lnTo>
                  <a:close/>
                </a:path>
                <a:path w="576580" h="528955">
                  <a:moveTo>
                    <a:pt x="527304" y="148971"/>
                  </a:moveTo>
                  <a:lnTo>
                    <a:pt x="527304" y="147828"/>
                  </a:lnTo>
                  <a:lnTo>
                    <a:pt x="525780" y="146304"/>
                  </a:lnTo>
                  <a:lnTo>
                    <a:pt x="527304" y="148971"/>
                  </a:lnTo>
                  <a:close/>
                </a:path>
                <a:path w="576580" h="528955">
                  <a:moveTo>
                    <a:pt x="559308" y="355092"/>
                  </a:moveTo>
                  <a:lnTo>
                    <a:pt x="559308" y="265176"/>
                  </a:lnTo>
                  <a:lnTo>
                    <a:pt x="559223" y="264414"/>
                  </a:lnTo>
                  <a:lnTo>
                    <a:pt x="557784" y="277368"/>
                  </a:lnTo>
                  <a:lnTo>
                    <a:pt x="557784" y="289560"/>
                  </a:lnTo>
                  <a:lnTo>
                    <a:pt x="556260" y="301752"/>
                  </a:lnTo>
                  <a:lnTo>
                    <a:pt x="547116" y="338328"/>
                  </a:lnTo>
                  <a:lnTo>
                    <a:pt x="547116" y="336804"/>
                  </a:lnTo>
                  <a:lnTo>
                    <a:pt x="537972" y="361188"/>
                  </a:lnTo>
                  <a:lnTo>
                    <a:pt x="537972" y="359664"/>
                  </a:lnTo>
                  <a:lnTo>
                    <a:pt x="531876" y="371856"/>
                  </a:lnTo>
                  <a:lnTo>
                    <a:pt x="525780" y="382524"/>
                  </a:lnTo>
                  <a:lnTo>
                    <a:pt x="527304" y="381000"/>
                  </a:lnTo>
                  <a:lnTo>
                    <a:pt x="527304" y="413004"/>
                  </a:lnTo>
                  <a:lnTo>
                    <a:pt x="541020" y="391668"/>
                  </a:lnTo>
                  <a:lnTo>
                    <a:pt x="548640" y="379476"/>
                  </a:lnTo>
                  <a:lnTo>
                    <a:pt x="553212" y="367284"/>
                  </a:lnTo>
                  <a:lnTo>
                    <a:pt x="559308" y="355092"/>
                  </a:lnTo>
                  <a:close/>
                </a:path>
                <a:path w="576580" h="528955">
                  <a:moveTo>
                    <a:pt x="559308" y="265176"/>
                  </a:moveTo>
                  <a:lnTo>
                    <a:pt x="559308" y="263652"/>
                  </a:lnTo>
                  <a:lnTo>
                    <a:pt x="559223" y="264414"/>
                  </a:lnTo>
                  <a:lnTo>
                    <a:pt x="559308" y="2651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77" name="image7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19" y="5276547"/>
            <a:ext cx="2278317" cy="136211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0" y="34434"/>
            <a:ext cx="9144000" cy="3441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tIns="0" bIns="36000" rtlCol="0">
            <a:spAutoFit/>
          </a:bodyPr>
          <a:lstStyle/>
          <a:p>
            <a:pPr algn="ctr"/>
            <a:r>
              <a:rPr lang="ja-JP" altLang="en-US" dirty="0"/>
              <a:t>◆　建物被災チェックシート　</a:t>
            </a:r>
            <a:r>
              <a:rPr lang="ja-JP" altLang="en-US" dirty="0" smtClean="0"/>
              <a:t>◆</a:t>
            </a:r>
            <a:r>
              <a:rPr lang="ja-JP" altLang="en-US" sz="2000" dirty="0" smtClean="0"/>
              <a:t>　</a:t>
            </a:r>
            <a:r>
              <a:rPr lang="en-US" altLang="ja-JP" sz="1400" dirty="0" smtClean="0"/>
              <a:t>【</a:t>
            </a:r>
            <a:r>
              <a:rPr lang="ja-JP" altLang="en-US" sz="1400" dirty="0"/>
              <a:t>点検時用　参考写真</a:t>
            </a:r>
            <a:r>
              <a:rPr lang="en-US" altLang="ja-JP" sz="1400" dirty="0"/>
              <a:t>】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755558" y="148253"/>
            <a:ext cx="242054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ja-JP" sz="1200" b="1" dirty="0" smtClean="0"/>
              <a:t>- 1 -</a:t>
            </a:r>
            <a:endParaRPr lang="ja-JP" altLang="en-US" sz="1200" b="1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7"/>
          <a:srcRect l="21540" t="25564" r="34893" b="29323"/>
          <a:stretch/>
        </p:blipFill>
        <p:spPr>
          <a:xfrm>
            <a:off x="6816834" y="1346576"/>
            <a:ext cx="2153744" cy="148676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8"/>
          <a:srcRect l="35181" t="26593" r="21237" b="28809"/>
          <a:stretch/>
        </p:blipFill>
        <p:spPr>
          <a:xfrm>
            <a:off x="4464579" y="1347565"/>
            <a:ext cx="2114898" cy="144279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9"/>
          <a:srcRect l="75341" t="51024" r="3217" b="27777"/>
          <a:stretch/>
        </p:blipFill>
        <p:spPr>
          <a:xfrm>
            <a:off x="4420477" y="3296745"/>
            <a:ext cx="2205964" cy="1453931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638662"/>
            <a:ext cx="2895600" cy="16989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P65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863533"/>
              </p:ext>
            </p:extLst>
          </p:nvPr>
        </p:nvGraphicFramePr>
        <p:xfrm>
          <a:off x="84081" y="455099"/>
          <a:ext cx="8981088" cy="6345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53">
                  <a:extLst>
                    <a:ext uri="{9D8B030D-6E8A-4147-A177-3AD203B41FA5}">
                      <a16:colId xmlns:a16="http://schemas.microsoft.com/office/drawing/2014/main" val="2951219673"/>
                    </a:ext>
                  </a:extLst>
                </a:gridCol>
                <a:gridCol w="1539766">
                  <a:extLst>
                    <a:ext uri="{9D8B030D-6E8A-4147-A177-3AD203B41FA5}">
                      <a16:colId xmlns:a16="http://schemas.microsoft.com/office/drawing/2014/main" val="1031222911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535611152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016567908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11262755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N0.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質問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該当項目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96775"/>
                  </a:ext>
                </a:extLst>
              </a:tr>
              <a:tr h="20057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Ａ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Ｂ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Ｃ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767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(2)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避難所として使用予定のない建物や隣接する建物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が、今後の余震において、避難所建物や敷地内に、傾斜・転倒・落下する危険性はありますか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774085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柱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に損傷</a:t>
                      </a:r>
                      <a:r>
                        <a:rPr kumimoji="1" lang="ja-JP" altLang="en-US" sz="1100" dirty="0" smtClean="0"/>
                        <a:t>がありますか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13616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外壁材</a:t>
                      </a:r>
                      <a:r>
                        <a:rPr kumimoji="1" lang="ja-JP" altLang="en-US" sz="1100" dirty="0" smtClean="0"/>
                        <a:t>は壊れていますか</a:t>
                      </a:r>
                    </a:p>
                    <a:p>
                      <a:r>
                        <a:rPr kumimoji="1" lang="en-US" altLang="ja-JP" sz="1100" dirty="0" smtClean="0"/>
                        <a:t>(</a:t>
                      </a:r>
                      <a:r>
                        <a:rPr kumimoji="1" lang="ja-JP" altLang="en-US" sz="1100" dirty="0" smtClean="0"/>
                        <a:t>タイル、モルタル、石張り等）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748411"/>
                  </a:ext>
                </a:extLst>
              </a:tr>
            </a:tbl>
          </a:graphicData>
        </a:graphic>
      </p:graphicFrame>
      <p:sp>
        <p:nvSpPr>
          <p:cNvPr id="63" name="正方形/長方形 62"/>
          <p:cNvSpPr/>
          <p:nvPr/>
        </p:nvSpPr>
        <p:spPr>
          <a:xfrm>
            <a:off x="2083289" y="3006689"/>
            <a:ext cx="621965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損傷はない</a:t>
            </a:r>
            <a:endParaRPr lang="ja-JP" altLang="en-US" sz="1000" dirty="0"/>
          </a:p>
        </p:txBody>
      </p:sp>
      <p:sp>
        <p:nvSpPr>
          <p:cNvPr id="64" name="正方形/長方形 63"/>
          <p:cNvSpPr/>
          <p:nvPr/>
        </p:nvSpPr>
        <p:spPr>
          <a:xfrm>
            <a:off x="6782240" y="3016952"/>
            <a:ext cx="2099934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大部分の鉄筋が露出し変形するなど</a:t>
            </a:r>
            <a:r>
              <a:rPr lang="ja-JP" altLang="en-US" sz="1000" dirty="0" smtClean="0"/>
              <a:t>の</a:t>
            </a:r>
            <a:endParaRPr lang="en-US" altLang="ja-JP" sz="1000" dirty="0" smtClean="0"/>
          </a:p>
          <a:p>
            <a:r>
              <a:rPr lang="ja-JP" altLang="en-US" sz="1000" dirty="0" smtClean="0"/>
              <a:t>被害</a:t>
            </a:r>
            <a:r>
              <a:rPr lang="ja-JP" altLang="en-US" sz="1000" dirty="0"/>
              <a:t>が大きい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4421842" y="3022457"/>
            <a:ext cx="1984518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大きなひび、歪みを生じたものがある</a:t>
            </a:r>
          </a:p>
        </p:txBody>
      </p:sp>
      <p:sp>
        <p:nvSpPr>
          <p:cNvPr id="66" name="正方形/長方形 65"/>
          <p:cNvSpPr/>
          <p:nvPr/>
        </p:nvSpPr>
        <p:spPr>
          <a:xfrm>
            <a:off x="2719330" y="1843787"/>
            <a:ext cx="896647" cy="2419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36000" tIns="36000" rIns="36000" bIns="36000" anchor="ctr" anchorCtr="0">
            <a:spAutoFit/>
          </a:bodyPr>
          <a:lstStyle/>
          <a:p>
            <a:r>
              <a:rPr lang="ja-JP" altLang="en-US" sz="1100" dirty="0"/>
              <a:t>危険性はない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4417077" y="1080999"/>
            <a:ext cx="1909177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危険性がある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傾いている気がする</a:t>
            </a:r>
            <a:r>
              <a:rPr lang="en-US" altLang="ja-JP" sz="1000" dirty="0" smtClean="0"/>
              <a:t>)</a:t>
            </a:r>
            <a:endParaRPr lang="ja-JP" altLang="en-US" sz="1000" dirty="0"/>
          </a:p>
        </p:txBody>
      </p:sp>
      <p:sp>
        <p:nvSpPr>
          <p:cNvPr id="68" name="正方形/長方形 67"/>
          <p:cNvSpPr/>
          <p:nvPr/>
        </p:nvSpPr>
        <p:spPr>
          <a:xfrm>
            <a:off x="6774681" y="1080257"/>
            <a:ext cx="2221762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危険性がある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今にも転倒、落下しそうだ・</a:t>
            </a:r>
            <a:endParaRPr lang="en-US" altLang="ja-JP" sz="1000" dirty="0" smtClean="0"/>
          </a:p>
          <a:p>
            <a:r>
              <a:rPr lang="ja-JP" altLang="en-US" sz="1000" dirty="0" smtClean="0"/>
              <a:t>明らかに傾いている</a:t>
            </a:r>
            <a:r>
              <a:rPr lang="en-US" altLang="ja-JP" sz="1000" dirty="0" smtClean="0"/>
              <a:t>)</a:t>
            </a:r>
            <a:endParaRPr lang="ja-JP" altLang="en-US" sz="1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2083289" y="4925976"/>
            <a:ext cx="730969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壊れていない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402626" y="4925976"/>
            <a:ext cx="1370568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壊れている・落下している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793401" y="4925976"/>
            <a:ext cx="916918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大きく壊れている</a:t>
            </a:r>
          </a:p>
        </p:txBody>
      </p:sp>
      <p:pic>
        <p:nvPicPr>
          <p:cNvPr id="16" name="image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65" y="1532161"/>
            <a:ext cx="2285263" cy="1230089"/>
          </a:xfrm>
          <a:prstGeom prst="rect">
            <a:avLst/>
          </a:prstGeom>
        </p:spPr>
      </p:pic>
      <p:pic>
        <p:nvPicPr>
          <p:cNvPr id="17" name="image1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37" y="1473548"/>
            <a:ext cx="2231301" cy="1427569"/>
          </a:xfrm>
          <a:prstGeom prst="rect">
            <a:avLst/>
          </a:prstGeom>
        </p:spPr>
      </p:pic>
      <p:pic>
        <p:nvPicPr>
          <p:cNvPr id="18" name="image25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3214686"/>
            <a:ext cx="2228866" cy="1575591"/>
          </a:xfrm>
          <a:prstGeom prst="rect">
            <a:avLst/>
          </a:prstGeom>
        </p:spPr>
      </p:pic>
      <p:pic>
        <p:nvPicPr>
          <p:cNvPr id="19" name="image26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20" y="3178205"/>
            <a:ext cx="1675443" cy="166346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77" y="3343086"/>
            <a:ext cx="1608523" cy="1498374"/>
          </a:xfrm>
          <a:prstGeom prst="rect">
            <a:avLst/>
          </a:prstGeom>
        </p:spPr>
      </p:pic>
      <p:pic>
        <p:nvPicPr>
          <p:cNvPr id="21" name="image14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03" y="5214016"/>
            <a:ext cx="2219086" cy="1414392"/>
          </a:xfrm>
          <a:prstGeom prst="rect">
            <a:avLst/>
          </a:prstGeom>
        </p:spPr>
      </p:pic>
      <p:pic>
        <p:nvPicPr>
          <p:cNvPr id="22" name="image15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99" y="5176875"/>
            <a:ext cx="2216432" cy="1409995"/>
          </a:xfrm>
          <a:prstGeom prst="rect">
            <a:avLst/>
          </a:prstGeom>
        </p:spPr>
      </p:pic>
      <p:pic>
        <p:nvPicPr>
          <p:cNvPr id="23" name="image16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34" y="5208699"/>
            <a:ext cx="2201027" cy="1388803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0" y="34434"/>
            <a:ext cx="9144000" cy="3441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tIns="0" bIns="36000" rtlCol="0">
            <a:spAutoFit/>
          </a:bodyPr>
          <a:lstStyle/>
          <a:p>
            <a:pPr algn="ctr"/>
            <a:r>
              <a:rPr lang="ja-JP" altLang="en-US" dirty="0"/>
              <a:t>◆　建物被災チェックシート　</a:t>
            </a:r>
            <a:r>
              <a:rPr lang="ja-JP" altLang="en-US" dirty="0" smtClean="0"/>
              <a:t>◆</a:t>
            </a:r>
            <a:r>
              <a:rPr lang="ja-JP" altLang="en-US" sz="2000" dirty="0" smtClean="0"/>
              <a:t>　</a:t>
            </a:r>
            <a:r>
              <a:rPr lang="en-US" altLang="ja-JP" sz="1400" dirty="0" smtClean="0"/>
              <a:t>【</a:t>
            </a:r>
            <a:r>
              <a:rPr lang="ja-JP" altLang="en-US" sz="1400" dirty="0"/>
              <a:t>点検時用　参考写真</a:t>
            </a:r>
            <a:r>
              <a:rPr lang="en-US" altLang="ja-JP" sz="1400" dirty="0"/>
              <a:t>】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755558" y="148253"/>
            <a:ext cx="242054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ja-JP" sz="1200" b="1" dirty="0" smtClean="0"/>
              <a:t>- 2 -</a:t>
            </a:r>
            <a:endParaRPr lang="ja-JP" altLang="en-US" sz="1200" b="1" dirty="0"/>
          </a:p>
        </p:txBody>
      </p:sp>
      <p:sp>
        <p:nvSpPr>
          <p:cNvPr id="26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638662"/>
            <a:ext cx="2895600" cy="16989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P66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50473"/>
              </p:ext>
            </p:extLst>
          </p:nvPr>
        </p:nvGraphicFramePr>
        <p:xfrm>
          <a:off x="84081" y="455099"/>
          <a:ext cx="8981088" cy="6345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53">
                  <a:extLst>
                    <a:ext uri="{9D8B030D-6E8A-4147-A177-3AD203B41FA5}">
                      <a16:colId xmlns:a16="http://schemas.microsoft.com/office/drawing/2014/main" val="2951219673"/>
                    </a:ext>
                  </a:extLst>
                </a:gridCol>
                <a:gridCol w="1539766">
                  <a:extLst>
                    <a:ext uri="{9D8B030D-6E8A-4147-A177-3AD203B41FA5}">
                      <a16:colId xmlns:a16="http://schemas.microsoft.com/office/drawing/2014/main" val="1031222911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535611152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016567908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11262755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N0.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質問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該当項目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96775"/>
                  </a:ext>
                </a:extLst>
              </a:tr>
              <a:tr h="20057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Ａ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Ｂ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Ｃ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767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外壁・柱等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</a:rPr>
                        <a:t>に⻲裂</a:t>
                      </a:r>
                      <a:r>
                        <a:rPr kumimoji="1" lang="ja-JP" altLang="en-US" sz="1100" dirty="0" smtClean="0"/>
                        <a:t>が生じていますか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774085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屋根</a:t>
                      </a:r>
                      <a:r>
                        <a:rPr kumimoji="1" lang="ja-JP" altLang="en-US" sz="1100" dirty="0" smtClean="0"/>
                        <a:t>は壊れていますか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13616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ガス臭・灯油等の臭い</a:t>
                      </a:r>
                      <a:r>
                        <a:rPr kumimoji="1" lang="ja-JP" altLang="en-US" sz="1100" dirty="0" smtClean="0"/>
                        <a:t>（ガス漏れ・灯油漏れの可能性）はありますか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748411"/>
                  </a:ext>
                </a:extLst>
              </a:tr>
            </a:tbl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6782240" y="3027221"/>
            <a:ext cx="947375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大きく壊れて</a:t>
            </a:r>
            <a:r>
              <a:rPr lang="ja-JP" altLang="en-US" sz="1000" dirty="0" smtClean="0"/>
              <a:t>いる</a:t>
            </a:r>
            <a:endParaRPr lang="ja-JP" altLang="en-US" sz="800" dirty="0"/>
          </a:p>
        </p:txBody>
      </p:sp>
      <p:sp>
        <p:nvSpPr>
          <p:cNvPr id="65" name="正方形/長方形 64"/>
          <p:cNvSpPr/>
          <p:nvPr/>
        </p:nvSpPr>
        <p:spPr>
          <a:xfrm>
            <a:off x="4378975" y="3022457"/>
            <a:ext cx="2317942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壊れている・落下している</a:t>
            </a:r>
            <a:r>
              <a:rPr lang="en-US" altLang="ja-JP" sz="800" dirty="0"/>
              <a:t>(</a:t>
            </a:r>
            <a:r>
              <a:rPr lang="ja-JP" altLang="en-US" sz="800" dirty="0"/>
              <a:t>出典：国土交通省</a:t>
            </a:r>
            <a:r>
              <a:rPr lang="en-US" altLang="ja-JP" sz="800" dirty="0"/>
              <a:t>HP)</a:t>
            </a:r>
            <a:endParaRPr lang="ja-JP" altLang="en-US" sz="800" dirty="0"/>
          </a:p>
        </p:txBody>
      </p:sp>
      <p:sp>
        <p:nvSpPr>
          <p:cNvPr id="66" name="正方形/長方形 65"/>
          <p:cNvSpPr/>
          <p:nvPr/>
        </p:nvSpPr>
        <p:spPr>
          <a:xfrm>
            <a:off x="2719330" y="3815462"/>
            <a:ext cx="874205" cy="2419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36000" tIns="36000" rIns="36000" bIns="36000" anchor="ctr" anchorCtr="0">
            <a:spAutoFit/>
          </a:bodyPr>
          <a:lstStyle/>
          <a:p>
            <a:r>
              <a:rPr lang="ja-JP" altLang="en-US" sz="1100" dirty="0" smtClean="0"/>
              <a:t>壊れていない</a:t>
            </a:r>
            <a:endParaRPr lang="ja-JP" altLang="en-US" sz="1100" dirty="0"/>
          </a:p>
        </p:txBody>
      </p:sp>
      <p:sp>
        <p:nvSpPr>
          <p:cNvPr id="67" name="正方形/長方形 66"/>
          <p:cNvSpPr/>
          <p:nvPr/>
        </p:nvSpPr>
        <p:spPr>
          <a:xfrm>
            <a:off x="4417077" y="1089784"/>
            <a:ext cx="2231380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ひび割れがあるがコンクリート等の浮き</a:t>
            </a:r>
            <a:r>
              <a:rPr lang="ja-JP" altLang="en-US" sz="1000" dirty="0" smtClean="0"/>
              <a:t>や</a:t>
            </a:r>
            <a:endParaRPr lang="en-US" altLang="ja-JP" sz="1000" dirty="0" smtClean="0"/>
          </a:p>
          <a:p>
            <a:r>
              <a:rPr lang="ja-JP" altLang="en-US" sz="1000" dirty="0" smtClean="0"/>
              <a:t>剥落</a:t>
            </a:r>
            <a:r>
              <a:rPr lang="ja-JP" altLang="en-US" sz="1000" dirty="0"/>
              <a:t>はない</a:t>
            </a:r>
            <a:r>
              <a:rPr lang="en-US" altLang="ja-JP" sz="1000" dirty="0" smtClean="0"/>
              <a:t>)</a:t>
            </a:r>
            <a:endParaRPr lang="ja-JP" altLang="en-US" sz="1000" dirty="0"/>
          </a:p>
        </p:txBody>
      </p:sp>
      <p:sp>
        <p:nvSpPr>
          <p:cNvPr id="68" name="正方形/長方形 67"/>
          <p:cNvSpPr/>
          <p:nvPr/>
        </p:nvSpPr>
        <p:spPr>
          <a:xfrm>
            <a:off x="6774681" y="1080257"/>
            <a:ext cx="1766509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斜めや</a:t>
            </a:r>
            <a:r>
              <a:rPr lang="en-US" altLang="ja-JP" sz="1000" dirty="0"/>
              <a:t>X</a:t>
            </a:r>
            <a:r>
              <a:rPr lang="ja-JP" altLang="en-US" sz="1000" dirty="0"/>
              <a:t>字状のひび割れがあり</a:t>
            </a:r>
            <a:r>
              <a:rPr lang="ja-JP" altLang="en-US" sz="1000" dirty="0" smtClean="0"/>
              <a:t>。</a:t>
            </a:r>
            <a:endParaRPr lang="en-US" altLang="ja-JP" sz="1000" dirty="0" smtClean="0"/>
          </a:p>
          <a:p>
            <a:r>
              <a:rPr lang="ja-JP" altLang="en-US" sz="1000" dirty="0" smtClean="0"/>
              <a:t>コンクリート</a:t>
            </a:r>
            <a:r>
              <a:rPr lang="ja-JP" altLang="en-US" sz="1000" dirty="0"/>
              <a:t>等が剥落している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083289" y="1092163"/>
            <a:ext cx="700513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生じていない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773852" y="5764175"/>
            <a:ext cx="359073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いいえ</a:t>
            </a:r>
            <a:endParaRPr lang="ja-JP" altLang="en-US" sz="1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5407515" y="5764175"/>
            <a:ext cx="128240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－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774477" y="5764175"/>
            <a:ext cx="230832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ある</a:t>
            </a:r>
            <a:endParaRPr lang="ja-JP" altLang="en-US" sz="1000" dirty="0"/>
          </a:p>
        </p:txBody>
      </p:sp>
      <p:pic>
        <p:nvPicPr>
          <p:cNvPr id="19" name="image9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69" y="1507497"/>
            <a:ext cx="2235448" cy="1303461"/>
          </a:xfrm>
          <a:prstGeom prst="rect">
            <a:avLst/>
          </a:prstGeom>
        </p:spPr>
      </p:pic>
      <p:pic>
        <p:nvPicPr>
          <p:cNvPr id="20" name="image10.jpe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22" y="1487901"/>
            <a:ext cx="2216356" cy="1372257"/>
          </a:xfrm>
          <a:prstGeom prst="rect">
            <a:avLst/>
          </a:prstGeom>
        </p:spPr>
      </p:pic>
      <p:pic>
        <p:nvPicPr>
          <p:cNvPr id="21" name="image11.jpe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13" y="1493044"/>
            <a:ext cx="2284073" cy="1393696"/>
          </a:xfrm>
          <a:prstGeom prst="rect">
            <a:avLst/>
          </a:prstGeom>
        </p:spPr>
      </p:pic>
      <p:pic>
        <p:nvPicPr>
          <p:cNvPr id="22" name="image19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71" y="3355735"/>
            <a:ext cx="2232206" cy="135464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069" y="3349745"/>
            <a:ext cx="2234648" cy="129178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0" y="34434"/>
            <a:ext cx="9144000" cy="3441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tIns="0" bIns="36000" rtlCol="0">
            <a:spAutoFit/>
          </a:bodyPr>
          <a:lstStyle/>
          <a:p>
            <a:pPr algn="ctr"/>
            <a:r>
              <a:rPr lang="ja-JP" altLang="en-US" dirty="0"/>
              <a:t>◆　建物被災チェックシート　</a:t>
            </a:r>
            <a:r>
              <a:rPr lang="ja-JP" altLang="en-US" dirty="0" smtClean="0"/>
              <a:t>◆</a:t>
            </a:r>
            <a:r>
              <a:rPr lang="ja-JP" altLang="en-US" sz="2000" dirty="0" smtClean="0"/>
              <a:t>　</a:t>
            </a:r>
            <a:r>
              <a:rPr lang="en-US" altLang="ja-JP" sz="1400" dirty="0" smtClean="0"/>
              <a:t>【</a:t>
            </a:r>
            <a:r>
              <a:rPr lang="ja-JP" altLang="en-US" sz="1400" dirty="0"/>
              <a:t>点検時用　参考写真</a:t>
            </a:r>
            <a:r>
              <a:rPr lang="en-US" altLang="ja-JP" sz="1400" dirty="0"/>
              <a:t>】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755558" y="148253"/>
            <a:ext cx="242054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ja-JP" sz="1200" b="1" dirty="0" smtClean="0"/>
              <a:t>- 3 -</a:t>
            </a:r>
            <a:endParaRPr lang="ja-JP" altLang="en-US" sz="1200" b="1" dirty="0"/>
          </a:p>
        </p:txBody>
      </p:sp>
      <p:sp>
        <p:nvSpPr>
          <p:cNvPr id="26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638662"/>
            <a:ext cx="2895600" cy="16989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P67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892768"/>
              </p:ext>
            </p:extLst>
          </p:nvPr>
        </p:nvGraphicFramePr>
        <p:xfrm>
          <a:off x="84081" y="455099"/>
          <a:ext cx="8981088" cy="6345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53">
                  <a:extLst>
                    <a:ext uri="{9D8B030D-6E8A-4147-A177-3AD203B41FA5}">
                      <a16:colId xmlns:a16="http://schemas.microsoft.com/office/drawing/2014/main" val="2951219673"/>
                    </a:ext>
                  </a:extLst>
                </a:gridCol>
                <a:gridCol w="1539766">
                  <a:extLst>
                    <a:ext uri="{9D8B030D-6E8A-4147-A177-3AD203B41FA5}">
                      <a16:colId xmlns:a16="http://schemas.microsoft.com/office/drawing/2014/main" val="1031222911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535611152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3016567908"/>
                    </a:ext>
                  </a:extLst>
                </a:gridCol>
                <a:gridCol w="2361323">
                  <a:extLst>
                    <a:ext uri="{9D8B030D-6E8A-4147-A177-3AD203B41FA5}">
                      <a16:colId xmlns:a16="http://schemas.microsoft.com/office/drawing/2014/main" val="11262755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N0.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質問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該当項目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96775"/>
                  </a:ext>
                </a:extLst>
              </a:tr>
              <a:tr h="20057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Ａ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Ｂ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bg1"/>
                          </a:solidFill>
                        </a:rPr>
                        <a:t>Ｃ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767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床</a:t>
                      </a:r>
                      <a:r>
                        <a:rPr kumimoji="1" lang="ja-JP" altLang="en-US" sz="1100" dirty="0" smtClean="0"/>
                        <a:t>が傾いていますか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774085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内部の壁</a:t>
                      </a:r>
                      <a:r>
                        <a:rPr kumimoji="1" lang="ja-JP" altLang="en-US" sz="1100" dirty="0" smtClean="0"/>
                        <a:t>が壊れていますか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13616"/>
                  </a:ext>
                </a:extLst>
              </a:tr>
              <a:tr h="1911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11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FF0000"/>
                          </a:solidFill>
                        </a:rPr>
                        <a:t>天井、高所の照明器具及び窓ガラス等</a:t>
                      </a:r>
                      <a:r>
                        <a:rPr kumimoji="1" lang="ja-JP" altLang="en-US" sz="1100" dirty="0" smtClean="0"/>
                        <a:t>落下の危険性がありますか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748411"/>
                  </a:ext>
                </a:extLst>
              </a:tr>
            </a:tbl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6782240" y="3017695"/>
            <a:ext cx="1683153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大きく壊れて</a:t>
            </a:r>
            <a:r>
              <a:rPr lang="ja-JP" altLang="en-US" sz="1000" dirty="0" smtClean="0"/>
              <a:t>いる・落下</a:t>
            </a:r>
            <a:r>
              <a:rPr lang="ja-JP" altLang="en-US" sz="1000" dirty="0"/>
              <a:t>している</a:t>
            </a:r>
            <a:endParaRPr lang="ja-JP" altLang="en-US" sz="800" dirty="0"/>
          </a:p>
        </p:txBody>
      </p:sp>
      <p:sp>
        <p:nvSpPr>
          <p:cNvPr id="65" name="正方形/長方形 64"/>
          <p:cNvSpPr/>
          <p:nvPr/>
        </p:nvSpPr>
        <p:spPr>
          <a:xfrm>
            <a:off x="4378975" y="3022457"/>
            <a:ext cx="2173672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大きなひび割れがある一部落下している</a:t>
            </a:r>
            <a:endParaRPr lang="ja-JP" altLang="en-US" sz="800" dirty="0"/>
          </a:p>
        </p:txBody>
      </p:sp>
      <p:sp>
        <p:nvSpPr>
          <p:cNvPr id="66" name="正方形/長方形 65"/>
          <p:cNvSpPr/>
          <p:nvPr/>
        </p:nvSpPr>
        <p:spPr>
          <a:xfrm>
            <a:off x="2419293" y="5536897"/>
            <a:ext cx="1642043" cy="5805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36000" tIns="36000" rIns="36000" bIns="36000" anchor="ctr" anchorCtr="0">
            <a:spAutoFit/>
          </a:bodyPr>
          <a:lstStyle/>
          <a:p>
            <a:pPr algn="ctr"/>
            <a:r>
              <a:rPr lang="ja-JP" altLang="en-US" sz="1100" dirty="0"/>
              <a:t>危険性が無い</a:t>
            </a:r>
          </a:p>
          <a:p>
            <a:pPr algn="ctr"/>
            <a:r>
              <a:rPr lang="ja-JP" altLang="en-US" sz="1100" dirty="0"/>
              <a:t>（落下した後で今後落下の</a:t>
            </a:r>
          </a:p>
          <a:p>
            <a:pPr algn="ctr"/>
            <a:r>
              <a:rPr lang="ja-JP" altLang="en-US" sz="1100" dirty="0"/>
              <a:t>危険性がない場合も含む）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4417077" y="1100048"/>
            <a:ext cx="1513235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少し傾いた、または沈下した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702414" y="1862506"/>
            <a:ext cx="866190" cy="2419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36000" tIns="36000" rIns="36000" bIns="36000" anchor="ctr" anchorCtr="0">
            <a:spAutoFit/>
          </a:bodyPr>
          <a:lstStyle/>
          <a:p>
            <a:r>
              <a:rPr lang="ja-JP" altLang="en-US" sz="1100" dirty="0"/>
              <a:t>傾いていない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2083289" y="3040026"/>
            <a:ext cx="724557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壊れていない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378975" y="4927457"/>
            <a:ext cx="2330766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落下の危険性がある</a:t>
            </a:r>
            <a:r>
              <a:rPr lang="ja-JP" altLang="en-US" sz="900" dirty="0"/>
              <a:t>（部分的に落下している）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760225" y="4927457"/>
            <a:ext cx="2173672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/>
              <a:t>落下の危険性がある</a:t>
            </a:r>
            <a:r>
              <a:rPr lang="ja-JP" altLang="en-US" sz="900" dirty="0"/>
              <a:t>（今にも落下しそうだ）</a:t>
            </a:r>
          </a:p>
        </p:txBody>
      </p:sp>
      <p:pic>
        <p:nvPicPr>
          <p:cNvPr id="21" name="image2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54" y="1316653"/>
            <a:ext cx="2240092" cy="1586036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0" y="34434"/>
            <a:ext cx="9144000" cy="3441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tIns="0" bIns="36000" rtlCol="0">
            <a:spAutoFit/>
          </a:bodyPr>
          <a:lstStyle/>
          <a:p>
            <a:pPr algn="ctr"/>
            <a:r>
              <a:rPr lang="ja-JP" altLang="en-US" dirty="0"/>
              <a:t>◆　建物被災チェックシート　</a:t>
            </a:r>
            <a:r>
              <a:rPr lang="ja-JP" altLang="en-US" dirty="0" smtClean="0"/>
              <a:t>◆</a:t>
            </a:r>
            <a:r>
              <a:rPr lang="ja-JP" altLang="en-US" sz="2000" dirty="0" smtClean="0"/>
              <a:t>　</a:t>
            </a:r>
            <a:r>
              <a:rPr lang="en-US" altLang="ja-JP" sz="1400" dirty="0" smtClean="0"/>
              <a:t>【</a:t>
            </a:r>
            <a:r>
              <a:rPr lang="ja-JP" altLang="en-US" sz="1400" dirty="0"/>
              <a:t>点検時用　参考写真</a:t>
            </a:r>
            <a:r>
              <a:rPr lang="en-US" altLang="ja-JP" sz="1400" dirty="0"/>
              <a:t>】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8755558" y="148253"/>
            <a:ext cx="242054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ja-JP" sz="1200" b="1" dirty="0" smtClean="0"/>
              <a:t>- 4 -</a:t>
            </a:r>
            <a:endParaRPr lang="ja-JP" altLang="en-US" sz="1200" b="1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28014" t="33410" r="45247" b="18523"/>
          <a:stretch/>
        </p:blipFill>
        <p:spPr>
          <a:xfrm>
            <a:off x="7210428" y="5122744"/>
            <a:ext cx="1352548" cy="162095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15043" t="16310" r="20655" b="15748"/>
          <a:stretch/>
        </p:blipFill>
        <p:spPr>
          <a:xfrm>
            <a:off x="4476749" y="5163365"/>
            <a:ext cx="2115062" cy="14898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/>
          <a:srcRect l="16870" t="13438" r="18784" b="26204"/>
          <a:stretch/>
        </p:blipFill>
        <p:spPr>
          <a:xfrm>
            <a:off x="2028497" y="3279226"/>
            <a:ext cx="2260538" cy="14136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8386" t="32396" r="36427" b="17390"/>
          <a:stretch/>
        </p:blipFill>
        <p:spPr>
          <a:xfrm>
            <a:off x="6848476" y="3257551"/>
            <a:ext cx="2105026" cy="155942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/>
          <a:srcRect l="29794" t="26568" r="27787" b="35885"/>
          <a:stretch/>
        </p:blipFill>
        <p:spPr>
          <a:xfrm>
            <a:off x="4451350" y="3346450"/>
            <a:ext cx="2163018" cy="127635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9"/>
          <a:srcRect l="62573" t="28216" r="5751" b="41084"/>
          <a:stretch/>
        </p:blipFill>
        <p:spPr>
          <a:xfrm>
            <a:off x="6778625" y="1347787"/>
            <a:ext cx="2146301" cy="1386733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6782240" y="1112695"/>
            <a:ext cx="910506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1000" dirty="0" smtClean="0"/>
              <a:t>大きく傾いている</a:t>
            </a:r>
            <a:endParaRPr lang="ja-JP" altLang="en-US" sz="800" dirty="0"/>
          </a:p>
        </p:txBody>
      </p:sp>
      <p:sp>
        <p:nvSpPr>
          <p:cNvPr id="2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638662"/>
            <a:ext cx="2895600" cy="16989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P68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tx2">
                <a:lumMod val="40000"/>
                <a:lumOff val="60000"/>
              </a:schemeClr>
            </a:gs>
            <a:gs pos="99000">
              <a:schemeClr val="tx2">
                <a:lumMod val="60000"/>
                <a:lumOff val="40000"/>
              </a:schemeClr>
            </a:gs>
          </a:gsLst>
          <a:lin ang="5400000" scaled="1"/>
        </a:gradFill>
      </a:spPr>
      <a:bodyPr wrap="square" tIns="1080000" bIns="1080000" rtlCol="0" anchor="ctr" anchorCtr="0">
        <a:noAutofit/>
      </a:bodyPr>
      <a:lstStyle>
        <a:defPPr>
          <a:defRPr sz="2800" b="1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7725</TotalTime>
  <Words>555</Words>
  <Application>Microsoft Office PowerPoint</Application>
  <PresentationFormat>画面に合わせる (4:3)</PresentationFormat>
  <Paragraphs>107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Meiryo UI</vt:lpstr>
      <vt:lpstr>ＭＳ Ｐゴシック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</dc:title>
  <dc:creator>20110426</dc:creator>
  <cp:lastModifiedBy>Administrator</cp:lastModifiedBy>
  <cp:revision>1191</cp:revision>
  <cp:lastPrinted>2023-06-29T06:05:02Z</cp:lastPrinted>
  <dcterms:created xsi:type="dcterms:W3CDTF">2014-04-28T10:10:19Z</dcterms:created>
  <dcterms:modified xsi:type="dcterms:W3CDTF">2024-06-05T04:13:35Z</dcterms:modified>
</cp:coreProperties>
</file>