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7102475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C8"/>
    <a:srgbClr val="FFFF99"/>
    <a:srgbClr val="FF9999"/>
    <a:srgbClr val="FFCC66"/>
    <a:srgbClr val="FF9933"/>
    <a:srgbClr val="FF9966"/>
    <a:srgbClr val="FF6699"/>
    <a:srgbClr val="FFCC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39" autoAdjust="0"/>
  </p:normalViewPr>
  <p:slideViewPr>
    <p:cSldViewPr>
      <p:cViewPr>
        <p:scale>
          <a:sx n="142" d="100"/>
          <a:sy n="142" d="100"/>
        </p:scale>
        <p:origin x="336" y="-55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presProps" Target="pres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ableStyles" Target="tableStyles.xml" />
  <Relationship Id="rId5" Type="http://schemas.openxmlformats.org/officeDocument/2006/relationships/theme" Target="theme/theme1.xml" />
  <Relationship Id="rId4" Type="http://schemas.openxmlformats.org/officeDocument/2006/relationships/viewProps" Target="viewProps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A967B-2430-46E9-97EB-D3F238FD09A2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58B0-A6FC-4848-B0D8-D119DB7FAD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2.png" /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1.xml" />
  <Relationship Id="rId6" Type="http://schemas.openxmlformats.org/officeDocument/2006/relationships/image" Target="../media/image5.png" />
  <Relationship Id="rId5" Type="http://schemas.openxmlformats.org/officeDocument/2006/relationships/image" Target="../media/image4.png" />
  <Relationship Id="rId4" Type="http://schemas.openxmlformats.org/officeDocument/2006/relationships/image" Target="../media/image3.png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20513">
            <a:off x="5492293" y="9413088"/>
            <a:ext cx="435138" cy="43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20513">
            <a:off x="1019611" y="9411549"/>
            <a:ext cx="435138" cy="43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20513">
            <a:off x="268726" y="8585087"/>
            <a:ext cx="276201" cy="27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20513">
            <a:off x="142288" y="4986889"/>
            <a:ext cx="411446" cy="414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20513">
            <a:off x="180503" y="2913198"/>
            <a:ext cx="322621" cy="324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20513">
            <a:off x="144962" y="975124"/>
            <a:ext cx="322621" cy="324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211" y="2058070"/>
            <a:ext cx="97155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5202" y="2078931"/>
            <a:ext cx="1076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33256" y="4088905"/>
            <a:ext cx="1080119" cy="928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角丸四角形 63"/>
          <p:cNvSpPr/>
          <p:nvPr/>
        </p:nvSpPr>
        <p:spPr>
          <a:xfrm>
            <a:off x="418009" y="8854753"/>
            <a:ext cx="6192688" cy="51048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角丸四角形 62"/>
          <p:cNvSpPr/>
          <p:nvPr/>
        </p:nvSpPr>
        <p:spPr>
          <a:xfrm>
            <a:off x="332656" y="5410200"/>
            <a:ext cx="6335960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dirty="0"/>
          </a:p>
        </p:txBody>
      </p:sp>
      <p:sp>
        <p:nvSpPr>
          <p:cNvPr id="35" name="角丸四角形 34"/>
          <p:cNvSpPr/>
          <p:nvPr/>
        </p:nvSpPr>
        <p:spPr>
          <a:xfrm>
            <a:off x="3645024" y="1280592"/>
            <a:ext cx="2952328" cy="792088"/>
          </a:xfrm>
          <a:prstGeom prst="roundRect">
            <a:avLst/>
          </a:prstGeom>
          <a:solidFill>
            <a:srgbClr val="FFFFFF"/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332656" y="1280592"/>
            <a:ext cx="2952328" cy="792088"/>
          </a:xfrm>
          <a:prstGeom prst="roundRect">
            <a:avLst/>
          </a:prstGeom>
          <a:solidFill>
            <a:srgbClr val="FFFFFF"/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6"/>
          <p:cNvGrpSpPr/>
          <p:nvPr/>
        </p:nvGrpSpPr>
        <p:grpSpPr>
          <a:xfrm>
            <a:off x="52263" y="100583"/>
            <a:ext cx="6624737" cy="864096"/>
            <a:chOff x="116631" y="344488"/>
            <a:chExt cx="6624737" cy="864096"/>
          </a:xfrm>
        </p:grpSpPr>
        <p:sp>
          <p:nvSpPr>
            <p:cNvPr id="1026" name="AutoShape 2"/>
            <p:cNvSpPr>
              <a:spLocks noChangeArrowheads="1"/>
            </p:cNvSpPr>
            <p:nvPr/>
          </p:nvSpPr>
          <p:spPr bwMode="auto">
            <a:xfrm>
              <a:off x="116631" y="344488"/>
              <a:ext cx="6624737" cy="864096"/>
            </a:xfrm>
            <a:prstGeom prst="ellipseRibbon2">
              <a:avLst>
                <a:gd name="adj1" fmla="val 25000"/>
                <a:gd name="adj2" fmla="val 100000"/>
                <a:gd name="adj3" fmla="val 12500"/>
              </a:avLst>
            </a:prstGeom>
            <a:solidFill>
              <a:srgbClr val="FF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862261" y="409575"/>
              <a:ext cx="52565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ja-JP" sz="2800" b="1" dirty="0">
                  <a:latin typeface="HGP創英角ﾎﾟｯﾌﾟ体" pitchFamily="50" charset="-128"/>
                  <a:ea typeface="HGP創英角ﾎﾟｯﾌﾟ体" pitchFamily="50" charset="-128"/>
                </a:rPr>
                <a:t>愛犬・愛猫</a:t>
              </a:r>
              <a:r>
                <a:rPr lang="ja-JP" altLang="ja-JP" sz="2300" dirty="0">
                  <a:latin typeface="HGP創英角ﾎﾟｯﾌﾟ体" pitchFamily="50" charset="-128"/>
                  <a:ea typeface="HGP創英角ﾎﾟｯﾌﾟ体" pitchFamily="50" charset="-128"/>
                </a:rPr>
                <a:t>が</a:t>
              </a:r>
              <a:r>
                <a:rPr lang="ja-JP" altLang="ja-JP" sz="3200" b="1" dirty="0">
                  <a:solidFill>
                    <a:srgbClr val="FF0000"/>
                  </a:solidFill>
                  <a:latin typeface="HGP創英角ﾎﾟｯﾌﾟ体" pitchFamily="50" charset="-128"/>
                  <a:ea typeface="HGP創英角ﾎﾟｯﾌﾟ体" pitchFamily="50" charset="-128"/>
                </a:rPr>
                <a:t>迷子</a:t>
              </a:r>
              <a:r>
                <a:rPr lang="ja-JP" altLang="ja-JP" sz="2300" dirty="0">
                  <a:latin typeface="HGP創英角ﾎﾟｯﾌﾟ体" pitchFamily="50" charset="-128"/>
                  <a:ea typeface="HGP創英角ﾎﾟｯﾌﾟ体" pitchFamily="50" charset="-128"/>
                </a:rPr>
                <a:t>になってしまったら</a:t>
              </a:r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486073" y="964406"/>
            <a:ext cx="4608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600" dirty="0">
                <a:solidFill>
                  <a:srgbClr val="0000FF"/>
                </a:solidFill>
                <a:latin typeface="HGP創英角ﾎﾟｯﾌﾟ体" pitchFamily="50" charset="-128"/>
                <a:ea typeface="HGP創英角ﾎﾟｯﾌﾟ体" pitchFamily="50" charset="-128"/>
              </a:rPr>
              <a:t>うちの子は大丈夫！！と思っていても・・・</a:t>
            </a:r>
            <a:endParaRPr kumimoji="1" lang="ja-JP" altLang="en-US" sz="1600" dirty="0">
              <a:solidFill>
                <a:srgbClr val="0000F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0" name="角丸四角形吹き出し 29"/>
          <p:cNvSpPr/>
          <p:nvPr/>
        </p:nvSpPr>
        <p:spPr>
          <a:xfrm>
            <a:off x="1340768" y="2135977"/>
            <a:ext cx="4176464" cy="576064"/>
          </a:xfrm>
          <a:prstGeom prst="wedgeRoundRectCallout">
            <a:avLst>
              <a:gd name="adj1" fmla="val -57209"/>
              <a:gd name="adj2" fmla="val 25022"/>
              <a:gd name="adj3" fmla="val 16667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31" name="直角三角形 30"/>
          <p:cNvSpPr/>
          <p:nvPr/>
        </p:nvSpPr>
        <p:spPr>
          <a:xfrm>
            <a:off x="5517232" y="2424009"/>
            <a:ext cx="216024" cy="144016"/>
          </a:xfrm>
          <a:prstGeom prst="rt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628800" y="2135977"/>
            <a:ext cx="39604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迷子になってしまう</a:t>
            </a:r>
            <a:r>
              <a:rPr lang="ja-JP" altLang="en-US" sz="1600" dirty="0" err="1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わん</a:t>
            </a:r>
            <a:endParaRPr lang="en-US" altLang="ja-JP" sz="1600" dirty="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r>
              <a:rPr kumimoji="1" lang="ja-JP" altLang="en-US" sz="1600" dirty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　　　　　　　　　おうちに帰れなくなるに</a:t>
            </a:r>
            <a:r>
              <a:rPr kumimoji="1" lang="ja-JP" altLang="en-US" sz="1600" dirty="0" err="1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ゃん</a:t>
            </a:r>
            <a:r>
              <a:rPr kumimoji="1" lang="ja-JP" altLang="en-US" sz="1600" dirty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　</a:t>
            </a:r>
          </a:p>
        </p:txBody>
      </p:sp>
      <p:sp>
        <p:nvSpPr>
          <p:cNvPr id="41" name="直角三角形 40"/>
          <p:cNvSpPr/>
          <p:nvPr/>
        </p:nvSpPr>
        <p:spPr>
          <a:xfrm>
            <a:off x="5431633" y="2405976"/>
            <a:ext cx="221456" cy="135731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476672" y="2921388"/>
            <a:ext cx="4032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16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entury" pitchFamily="18" charset="0"/>
                <a:ea typeface="HGP創英角ﾎﾟｯﾌﾟ体" pitchFamily="50" charset="-128"/>
                <a:cs typeface="Times New Roman" pitchFamily="18" charset="0"/>
              </a:rPr>
              <a:t>迷子にしないために・・・</a:t>
            </a:r>
            <a:endParaRPr kumimoji="1" 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40" name="AutoShape 16"/>
          <p:cNvSpPr>
            <a:spLocks noChangeArrowheads="1"/>
          </p:cNvSpPr>
          <p:nvPr/>
        </p:nvSpPr>
        <p:spPr bwMode="auto">
          <a:xfrm>
            <a:off x="332656" y="3224808"/>
            <a:ext cx="2964309" cy="792088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9" name="AutoShape 15"/>
          <p:cNvSpPr>
            <a:spLocks noChangeArrowheads="1"/>
          </p:cNvSpPr>
          <p:nvPr/>
        </p:nvSpPr>
        <p:spPr bwMode="auto">
          <a:xfrm>
            <a:off x="3645025" y="3224808"/>
            <a:ext cx="2952328" cy="792088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77247" y="4984938"/>
            <a:ext cx="4031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2000" dirty="0">
                <a:solidFill>
                  <a:srgbClr val="FF0000"/>
                </a:solidFill>
                <a:latin typeface="HGS創英角ﾎﾟｯﾌﾟ体" pitchFamily="50" charset="-128"/>
                <a:ea typeface="HGS創英角ﾎﾟｯﾌﾟ体" pitchFamily="50" charset="-128"/>
              </a:rPr>
              <a:t>万一迷子になってしまったら！！</a:t>
            </a:r>
            <a:endParaRPr lang="ja-JP" altLang="en-US" sz="2000" dirty="0">
              <a:solidFill>
                <a:srgbClr val="FF000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8640" y="5385048"/>
            <a:ext cx="648072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枚方市保健所および</a:t>
            </a:r>
            <a:r>
              <a:rPr kumimoji="1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管轄</a:t>
            </a:r>
            <a:r>
              <a:rPr kumimoji="1" 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の警察署までご連絡ください。</a:t>
            </a:r>
            <a:endParaRPr kumimoji="1" lang="ja-JP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行動範囲が周辺自治体に及ぶ可能性がある場合には、管轄の自治体にも連絡しましょう。</a:t>
            </a:r>
            <a:r>
              <a:rPr kumimoji="1" lang="ja-JP" altLang="en-US" sz="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260648" y="5961112"/>
            <a:ext cx="1520826" cy="315912"/>
          </a:xfrm>
          <a:prstGeom prst="horizontalScroll">
            <a:avLst>
              <a:gd name="adj" fmla="val 12500"/>
            </a:avLst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04664" y="5961112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HGS創英角ﾎﾟｯﾌﾟ体" pitchFamily="50" charset="-128"/>
                <a:ea typeface="HGS創英角ﾎﾟｯﾌﾟ体" pitchFamily="50" charset="-128"/>
              </a:rPr>
              <a:t>連絡先一覧</a:t>
            </a: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116672"/>
              </p:ext>
            </p:extLst>
          </p:nvPr>
        </p:nvGraphicFramePr>
        <p:xfrm>
          <a:off x="332655" y="6321153"/>
          <a:ext cx="6192689" cy="2232250"/>
        </p:xfrm>
        <a:graphic>
          <a:graphicData uri="http://schemas.openxmlformats.org/drawingml/2006/table">
            <a:tbl>
              <a:tblPr/>
              <a:tblGrid>
                <a:gridCol w="504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8171">
                <a:tc row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latin typeface="Century"/>
                          <a:ea typeface="ＭＳ ゴシック"/>
                          <a:cs typeface="Times New Roman"/>
                        </a:rPr>
                        <a:t>自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latin typeface="Century"/>
                          <a:ea typeface="ＭＳ ゴシック"/>
                          <a:cs typeface="Times New Roman"/>
                        </a:rPr>
                        <a:t>治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latin typeface="Century"/>
                          <a:ea typeface="ＭＳ ゴシック"/>
                          <a:cs typeface="Times New Roman"/>
                        </a:rPr>
                        <a:t>体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latin typeface="Century"/>
                          <a:ea typeface="ＭＳ ゴシック"/>
                          <a:cs typeface="Times New Roman"/>
                        </a:rPr>
                        <a:t>管轄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latin typeface="Century"/>
                          <a:ea typeface="ＭＳ ゴシック"/>
                          <a:cs typeface="Times New Roman"/>
                        </a:rPr>
                        <a:t>担当部署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latin typeface="Century"/>
                          <a:ea typeface="ＭＳ ゴシック"/>
                          <a:cs typeface="Times New Roman"/>
                        </a:rPr>
                        <a:t>連絡先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1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latin typeface="Century"/>
                          <a:ea typeface="ＭＳ ゴシック"/>
                          <a:cs typeface="Times New Roman"/>
                        </a:rPr>
                        <a:t>枚方市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枚方市保健所　保健衛生課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072-807-7624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交野市、</a:t>
                      </a:r>
                      <a:r>
                        <a:rPr lang="ja-JP" altLang="en-US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四条畷</a:t>
                      </a: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市</a:t>
                      </a:r>
                      <a:r>
                        <a:rPr lang="ja-JP" altLang="en-US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等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大阪府</a:t>
                      </a:r>
                      <a:r>
                        <a:rPr lang="ja-JP" altLang="en-US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動物愛護管理センター</a:t>
                      </a:r>
                      <a:endParaRPr lang="en-US" altLang="ja-JP" sz="1050" kern="0" dirty="0">
                        <a:latin typeface="Century"/>
                        <a:ea typeface="ＭＳ ゴシック"/>
                        <a:cs typeface="ＭＳ Ｐゴシック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0" dirty="0">
                          <a:latin typeface="Century"/>
                          <a:ea typeface="ＭＳ ゴシック"/>
                          <a:cs typeface="Times New Roman"/>
                        </a:rPr>
                        <a:t>四條畷支所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072-862-2170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1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交野市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交野市　</a:t>
                      </a:r>
                      <a:r>
                        <a:rPr lang="ja-JP" altLang="en-US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環境衛生</a:t>
                      </a: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072-892-0121</a:t>
                      </a:r>
                      <a:r>
                        <a:rPr lang="ja-JP" sz="1050" kern="0" dirty="0">
                          <a:latin typeface="+mn-ea"/>
                          <a:ea typeface="+mn-ea"/>
                          <a:cs typeface="ＭＳ Ｐゴシック"/>
                        </a:rPr>
                        <a:t>（代表）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1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寝屋川市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寝屋川市</a:t>
                      </a:r>
                      <a:r>
                        <a:rPr lang="ja-JP" altLang="en-US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保健所</a:t>
                      </a: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　</a:t>
                      </a:r>
                      <a:r>
                        <a:rPr lang="ja-JP" altLang="en-US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保健衛生</a:t>
                      </a: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072-829-7721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1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八幡市、京田辺市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京都府山城北保健所　衛生</a:t>
                      </a:r>
                      <a:r>
                        <a:rPr lang="ja-JP" altLang="en-US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0774-21-2912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1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八幡市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八幡市　環境</a:t>
                      </a:r>
                      <a:r>
                        <a:rPr lang="ja-JP" altLang="en-US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業務</a:t>
                      </a: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075-983-1111</a:t>
                      </a:r>
                      <a:r>
                        <a:rPr lang="ja-JP" sz="1050" kern="0" dirty="0">
                          <a:latin typeface="+mn-ea"/>
                          <a:ea typeface="+mn-ea"/>
                          <a:cs typeface="ＭＳ Ｐゴシック"/>
                        </a:rPr>
                        <a:t>（代表）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1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京田辺市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京田辺市　環境課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0774-64-1366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1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高槻市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高槻市保健所　保健衛生課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072-661-9331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17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警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察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>
                          <a:latin typeface="Century"/>
                          <a:ea typeface="ＭＳ ゴシック"/>
                          <a:cs typeface="ＭＳ Ｐゴシック"/>
                        </a:rPr>
                        <a:t>枚方市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枚方警察署　会計課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072-845-1234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1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枚方市、交野市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latin typeface="Century"/>
                          <a:ea typeface="ＭＳ ゴシック"/>
                          <a:cs typeface="ＭＳ Ｐゴシック"/>
                        </a:rPr>
                        <a:t>交野警察署　会計課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latin typeface="+mn-ea"/>
                          <a:ea typeface="+mn-ea"/>
                          <a:cs typeface="ＭＳ Ｐゴシック"/>
                        </a:rPr>
                        <a:t>072-891-1234</a:t>
                      </a:r>
                      <a:endParaRPr lang="ja-JP" sz="105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977" marR="349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476672" y="8553400"/>
            <a:ext cx="50405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400" dirty="0">
                <a:solidFill>
                  <a:srgbClr val="0000FF"/>
                </a:solidFill>
                <a:latin typeface="HGS創英角ﾎﾟｯﾌﾟ体" pitchFamily="50" charset="-128"/>
                <a:ea typeface="HGS創英角ﾎﾟｯﾌﾟ体" pitchFamily="50" charset="-128"/>
              </a:rPr>
              <a:t>迷子になってしまった愛犬・愛猫を探すためのアドバイス</a:t>
            </a:r>
            <a:endParaRPr lang="ja-JP" altLang="en-US" sz="1400" dirty="0">
              <a:solidFill>
                <a:srgbClr val="0000FF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466031" y="8777462"/>
            <a:ext cx="61926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ja-JP" sz="1200" b="1" dirty="0"/>
              <a:t>関係部署への連絡と同時に、周辺を捜索してください。</a:t>
            </a:r>
            <a:r>
              <a:rPr lang="ja-JP" altLang="en-US" sz="1200" b="1" dirty="0"/>
              <a:t>近所に</a:t>
            </a:r>
            <a:r>
              <a:rPr lang="ja-JP" altLang="ja-JP" sz="1200" b="1" dirty="0"/>
              <a:t>チラシを配ったり、</a:t>
            </a:r>
            <a:endParaRPr lang="en-US" altLang="ja-JP" sz="1200" b="1" dirty="0"/>
          </a:p>
          <a:p>
            <a:pPr algn="ctr">
              <a:lnSpc>
                <a:spcPct val="150000"/>
              </a:lnSpc>
            </a:pPr>
            <a:r>
              <a:rPr lang="ja-JP" altLang="ja-JP" sz="1200" b="1" dirty="0"/>
              <a:t>フリーペーパーの活用、インターネットの掲示板などを使用して捜索範囲を広げていきましょう。</a:t>
            </a:r>
            <a:endParaRPr lang="ja-JP" altLang="en-US" sz="1200" b="1" dirty="0"/>
          </a:p>
        </p:txBody>
      </p:sp>
      <p:grpSp>
        <p:nvGrpSpPr>
          <p:cNvPr id="7" name="グループ化 57"/>
          <p:cNvGrpSpPr/>
          <p:nvPr/>
        </p:nvGrpSpPr>
        <p:grpSpPr>
          <a:xfrm>
            <a:off x="1340768" y="4088904"/>
            <a:ext cx="4392488" cy="861774"/>
            <a:chOff x="1340768" y="2432720"/>
            <a:chExt cx="4392488" cy="861774"/>
          </a:xfrm>
        </p:grpSpPr>
        <p:sp>
          <p:nvSpPr>
            <p:cNvPr id="59" name="角丸四角形吹き出し 58"/>
            <p:cNvSpPr/>
            <p:nvPr/>
          </p:nvSpPr>
          <p:spPr>
            <a:xfrm>
              <a:off x="1340768" y="2432720"/>
              <a:ext cx="4176464" cy="576064"/>
            </a:xfrm>
            <a:prstGeom prst="wedgeRoundRectCallout">
              <a:avLst>
                <a:gd name="adj1" fmla="val -57209"/>
                <a:gd name="adj2" fmla="val 25022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60" name="直角三角形 59"/>
            <p:cNvSpPr/>
            <p:nvPr/>
          </p:nvSpPr>
          <p:spPr>
            <a:xfrm>
              <a:off x="5517232" y="2720752"/>
              <a:ext cx="216024" cy="144016"/>
            </a:xfrm>
            <a:prstGeom prst="rt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1412776" y="2432720"/>
              <a:ext cx="4176464" cy="8617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solidFill>
                    <a:srgbClr val="FF0000"/>
                  </a:solidFill>
                  <a:latin typeface="HGP創英角ﾎﾟｯﾌﾟ体" pitchFamily="50" charset="-128"/>
                  <a:ea typeface="HGP創英角ﾎﾟｯﾌﾟ体" pitchFamily="50" charset="-128"/>
                </a:rPr>
                <a:t>わーい！　これで安心だ♪</a:t>
              </a:r>
              <a:endParaRPr lang="en-US" altLang="ja-JP" sz="1600" dirty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endParaRPr>
            </a:p>
            <a:p>
              <a:pPr algn="ctr"/>
              <a:r>
                <a:rPr kumimoji="1" lang="ja-JP" altLang="en-US" sz="1600" dirty="0">
                  <a:solidFill>
                    <a:srgbClr val="FF0000"/>
                  </a:solidFill>
                  <a:latin typeface="HGP創英角ﾎﾟｯﾌﾟ体" pitchFamily="50" charset="-128"/>
                  <a:ea typeface="HGP創英角ﾎﾟｯﾌﾟ体" pitchFamily="50" charset="-128"/>
                </a:rPr>
                <a:t>　　　　　　　　　　やっぱりおうちが一番</a:t>
              </a:r>
              <a:endParaRPr lang="ja-JP" altLang="ja-JP" dirty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endParaRPr>
            </a:p>
            <a:p>
              <a:pPr algn="ctr"/>
              <a:endParaRPr kumimoji="1" lang="ja-JP" altLang="en-US" sz="1600" dirty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endParaRPr>
            </a:p>
          </p:txBody>
        </p:sp>
        <p:sp>
          <p:nvSpPr>
            <p:cNvPr id="62" name="直角三角形 61"/>
            <p:cNvSpPr/>
            <p:nvPr/>
          </p:nvSpPr>
          <p:spPr>
            <a:xfrm>
              <a:off x="5431633" y="2702719"/>
              <a:ext cx="221456" cy="135731"/>
            </a:xfrm>
            <a:prstGeom prst="rt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65" name="テキスト ボックス 64"/>
          <p:cNvSpPr txBox="1"/>
          <p:nvPr/>
        </p:nvSpPr>
        <p:spPr>
          <a:xfrm>
            <a:off x="0" y="9467418"/>
            <a:ext cx="685800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枚方市保健所保健衛生課</a:t>
            </a:r>
            <a:r>
              <a:rPr kumimoji="1" lang="ja-JP" altLang="en-US" sz="1050" dirty="0"/>
              <a:t>　</a:t>
            </a:r>
            <a:r>
              <a:rPr lang="ja-JP" altLang="en-US" sz="1050" dirty="0"/>
              <a:t>大阪府枚方市禁野本町</a:t>
            </a:r>
            <a:r>
              <a:rPr lang="en-US" altLang="ja-JP" sz="1050" dirty="0"/>
              <a:t>2</a:t>
            </a:r>
            <a:r>
              <a:rPr lang="ja-JP" altLang="en-US" sz="1050" dirty="0"/>
              <a:t>丁目</a:t>
            </a:r>
            <a:r>
              <a:rPr lang="en-US" altLang="ja-JP" sz="1050" dirty="0"/>
              <a:t>13</a:t>
            </a:r>
            <a:r>
              <a:rPr lang="ja-JP" altLang="en-US" sz="1050" dirty="0"/>
              <a:t>番</a:t>
            </a:r>
            <a:r>
              <a:rPr lang="en-US" altLang="ja-JP" sz="1050" dirty="0"/>
              <a:t>13</a:t>
            </a:r>
            <a:r>
              <a:rPr lang="ja-JP" altLang="en-US" sz="1050" dirty="0"/>
              <a:t>号</a:t>
            </a:r>
            <a:endParaRPr lang="en-US" altLang="ja-JP" sz="1050" dirty="0"/>
          </a:p>
          <a:p>
            <a:pPr algn="ctr"/>
            <a:r>
              <a:rPr kumimoji="1" lang="ja-JP" altLang="en-US" sz="1050" dirty="0">
                <a:latin typeface="+mn-ea"/>
              </a:rPr>
              <a:t>ＴＥＬ：</a:t>
            </a:r>
            <a:r>
              <a:rPr kumimoji="1" lang="en-US" altLang="ja-JP" sz="1050" dirty="0">
                <a:latin typeface="+mn-ea"/>
              </a:rPr>
              <a:t>072-807-7624</a:t>
            </a:r>
            <a:r>
              <a:rPr kumimoji="1" lang="ja-JP" altLang="en-US" sz="1050" dirty="0">
                <a:latin typeface="+mn-ea"/>
              </a:rPr>
              <a:t>　　ＦＡＸ：</a:t>
            </a:r>
            <a:r>
              <a:rPr kumimoji="1" lang="en-US" altLang="ja-JP" sz="1050" dirty="0">
                <a:latin typeface="+mn-ea"/>
              </a:rPr>
              <a:t>072-845-0685</a:t>
            </a:r>
            <a:endParaRPr kumimoji="1" lang="ja-JP" altLang="en-US" sz="1050" dirty="0">
              <a:latin typeface="+mn-ea"/>
            </a:endParaRPr>
          </a:p>
        </p:txBody>
      </p:sp>
      <p:sp>
        <p:nvSpPr>
          <p:cNvPr id="45" name="ハート 44"/>
          <p:cNvSpPr/>
          <p:nvPr/>
        </p:nvSpPr>
        <p:spPr>
          <a:xfrm>
            <a:off x="5157192" y="4440898"/>
            <a:ext cx="144016" cy="144016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268760" y="1208584"/>
            <a:ext cx="108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犬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32656" y="1208584"/>
            <a:ext cx="2952328" cy="891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1200" b="1" dirty="0"/>
              <a:t>雷や花火などの音におどろいて　　　　　　</a:t>
            </a:r>
          </a:p>
          <a:p>
            <a:pPr>
              <a:lnSpc>
                <a:spcPct val="150000"/>
              </a:lnSpc>
            </a:pPr>
            <a:r>
              <a:rPr lang="ja-JP" altLang="ja-JP" sz="1200" b="1" dirty="0"/>
              <a:t>散歩の途中に首輪が抜けて　　　　　　　　 　</a:t>
            </a:r>
          </a:p>
          <a:p>
            <a:pPr>
              <a:lnSpc>
                <a:spcPct val="150000"/>
              </a:lnSpc>
            </a:pPr>
            <a:r>
              <a:rPr lang="ja-JP" altLang="ja-JP" sz="1200" b="1" dirty="0"/>
              <a:t>うっかり開けたままの玄関から飛び出して　 　</a:t>
            </a:r>
            <a:endParaRPr kumimoji="1" lang="ja-JP" altLang="en-US" sz="1200" b="1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581128" y="1208584"/>
            <a:ext cx="1224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猫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653136" y="3152800"/>
            <a:ext cx="1224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猫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645024" y="1208584"/>
            <a:ext cx="2952328" cy="90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1200" b="1" dirty="0"/>
              <a:t>うっかり開けたままの窓から飛び出して</a:t>
            </a:r>
            <a:endParaRPr lang="en-US" altLang="ja-JP" sz="1200" b="1" dirty="0"/>
          </a:p>
          <a:p>
            <a:pPr>
              <a:lnSpc>
                <a:spcPct val="150000"/>
              </a:lnSpc>
            </a:pPr>
            <a:r>
              <a:rPr lang="ja-JP" altLang="ja-JP" sz="1200" b="1" dirty="0"/>
              <a:t>発情期に家から飛び出して</a:t>
            </a:r>
            <a:endParaRPr lang="en-US" altLang="ja-JP" sz="1200" b="1" dirty="0"/>
          </a:p>
          <a:p>
            <a:pPr>
              <a:lnSpc>
                <a:spcPct val="150000"/>
              </a:lnSpc>
            </a:pPr>
            <a:r>
              <a:rPr lang="ja-JP" altLang="ja-JP" sz="1200" b="1" dirty="0"/>
              <a:t> 外飼いの猫がケガで動けなくなって</a:t>
            </a:r>
            <a:endParaRPr kumimoji="1" lang="ja-JP" altLang="en-US" sz="1200" b="1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688457" y="3152800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1200" b="1" dirty="0"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屋内飼いでも首輪・名札を</a:t>
            </a:r>
            <a:r>
              <a:rPr lang="ja-JP" altLang="en-US" sz="1200" b="1" dirty="0"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つけ</a:t>
            </a:r>
            <a:r>
              <a:rPr lang="ja-JP" altLang="ja-JP" sz="1200" b="1" dirty="0"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ましょう</a:t>
            </a:r>
            <a:endParaRPr lang="en-US" altLang="ja-JP" sz="1200" b="1" dirty="0">
              <a:latin typeface="ＭＳ ゴシック" pitchFamily="49" charset="-128"/>
              <a:ea typeface="ＭＳ ゴシック" pitchFamily="49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ja-JP" sz="1200" b="1" dirty="0"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避妊・去勢手術をしましょう</a:t>
            </a:r>
            <a:endParaRPr lang="en-US" altLang="ja-JP" sz="1200" b="1" dirty="0">
              <a:latin typeface="ＭＳ ゴシック" pitchFamily="49" charset="-128"/>
              <a:ea typeface="ＭＳ ゴシック" pitchFamily="49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ja-JP" sz="1200" b="1" dirty="0"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屋内で飼うようにしましょう</a:t>
            </a:r>
            <a:endParaRPr kumimoji="1" lang="ja-JP" altLang="en-US" sz="1200" b="1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340768" y="3152800"/>
            <a:ext cx="1224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犬</a:t>
            </a:r>
            <a:endParaRPr kumimoji="1" lang="ja-JP" altLang="en-US" sz="60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04664" y="3152800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b="1" dirty="0"/>
              <a:t>放し飼い・放し散歩はやめましょう</a:t>
            </a:r>
            <a:endParaRPr kumimoji="1" lang="en-US" altLang="ja-JP" sz="1200" b="1" dirty="0"/>
          </a:p>
          <a:p>
            <a:pPr>
              <a:lnSpc>
                <a:spcPct val="150000"/>
              </a:lnSpc>
            </a:pPr>
            <a:r>
              <a:rPr lang="ja-JP" altLang="en-US" sz="1200" b="1" dirty="0"/>
              <a:t>首輪がゆるんでいないか確認しましょう</a:t>
            </a:r>
            <a:endParaRPr lang="en-US" altLang="ja-JP" sz="1200" b="1" dirty="0"/>
          </a:p>
          <a:p>
            <a:pPr>
              <a:lnSpc>
                <a:spcPct val="150000"/>
              </a:lnSpc>
            </a:pPr>
            <a:r>
              <a:rPr kumimoji="1" lang="ja-JP" altLang="en-US" sz="1200" b="1" dirty="0"/>
              <a:t>犬鑑札・注射済票等をつけましょう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223" y="4034036"/>
            <a:ext cx="926363" cy="943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338</Words>
  <Application>Microsoft Office PowerPoint</Application>
  <PresentationFormat>A4 210 x 297 mm</PresentationFormat>
  <Paragraphs>71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HGS創英角ﾎﾟｯﾌﾟ体</vt:lpstr>
      <vt:lpstr>ＭＳ ゴシック</vt:lpstr>
      <vt:lpstr>Arial</vt:lpstr>
      <vt:lpstr>Calibri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hirakata</dc:creator>
  <cp:lastModifiedBy>サワタニ　ユタカ</cp:lastModifiedBy>
  <cp:revision>66</cp:revision>
  <dcterms:created xsi:type="dcterms:W3CDTF">2014-09-04T00:04:25Z</dcterms:created>
  <dcterms:modified xsi:type="dcterms:W3CDTF">2025-12-01T06:22:50Z</dcterms:modified>
</cp:coreProperties>
</file>