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6" r:id="rId9"/>
    <p:sldId id="264" r:id="rId10"/>
    <p:sldId id="265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E937"/>
    <a:srgbClr val="CCCCFF"/>
    <a:srgbClr val="CC99FF"/>
    <a:srgbClr val="584300"/>
    <a:srgbClr val="FFB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54B1-5C01-44AD-A465-3B20159A9C2F}" type="datetimeFigureOut">
              <a:rPr kumimoji="1" lang="ja-JP" altLang="en-US" smtClean="0"/>
              <a:t>2023/11/20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14AA0-A703-418E-BAFF-D09203E685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9226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54B1-5C01-44AD-A465-3B20159A9C2F}" type="datetimeFigureOut">
              <a:rPr kumimoji="1" lang="ja-JP" altLang="en-US" smtClean="0"/>
              <a:t>2023/11/20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14AA0-A703-418E-BAFF-D09203E685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6139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54B1-5C01-44AD-A465-3B20159A9C2F}" type="datetimeFigureOut">
              <a:rPr kumimoji="1" lang="ja-JP" altLang="en-US" smtClean="0"/>
              <a:t>2023/11/20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14AA0-A703-418E-BAFF-D09203E685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3014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54B1-5C01-44AD-A465-3B20159A9C2F}" type="datetimeFigureOut">
              <a:rPr kumimoji="1" lang="ja-JP" altLang="en-US" smtClean="0"/>
              <a:t>2023/11/20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14AA0-A703-418E-BAFF-D09203E685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6487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54B1-5C01-44AD-A465-3B20159A9C2F}" type="datetimeFigureOut">
              <a:rPr kumimoji="1" lang="ja-JP" altLang="en-US" smtClean="0"/>
              <a:t>2023/11/20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14AA0-A703-418E-BAFF-D09203E685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377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54B1-5C01-44AD-A465-3B20159A9C2F}" type="datetimeFigureOut">
              <a:rPr kumimoji="1" lang="ja-JP" altLang="en-US" smtClean="0"/>
              <a:t>2023/11/20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14AA0-A703-418E-BAFF-D09203E685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108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54B1-5C01-44AD-A465-3B20159A9C2F}" type="datetimeFigureOut">
              <a:rPr kumimoji="1" lang="ja-JP" altLang="en-US" smtClean="0"/>
              <a:t>2023/11/20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14AA0-A703-418E-BAFF-D09203E685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5276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54B1-5C01-44AD-A465-3B20159A9C2F}" type="datetimeFigureOut">
              <a:rPr kumimoji="1" lang="ja-JP" altLang="en-US" smtClean="0"/>
              <a:t>2023/11/20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14AA0-A703-418E-BAFF-D09203E685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4726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54B1-5C01-44AD-A465-3B20159A9C2F}" type="datetimeFigureOut">
              <a:rPr kumimoji="1" lang="ja-JP" altLang="en-US" smtClean="0"/>
              <a:t>2023/11/20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14AA0-A703-418E-BAFF-D09203E685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9023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54B1-5C01-44AD-A465-3B20159A9C2F}" type="datetimeFigureOut">
              <a:rPr kumimoji="1" lang="ja-JP" altLang="en-US" smtClean="0"/>
              <a:t>2023/11/20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14AA0-A703-418E-BAFF-D09203E685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2332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F54B1-5C01-44AD-A465-3B20159A9C2F}" type="datetimeFigureOut">
              <a:rPr kumimoji="1" lang="ja-JP" altLang="en-US" smtClean="0"/>
              <a:t>2023/11/20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14AA0-A703-418E-BAFF-D09203E685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6311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F54B1-5C01-44AD-A465-3B20159A9C2F}" type="datetimeFigureOut">
              <a:rPr kumimoji="1" lang="ja-JP" altLang="en-US" smtClean="0"/>
              <a:t>2023/11/20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14AA0-A703-418E-BAFF-D09203E685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8313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096" y="316775"/>
            <a:ext cx="1704418" cy="170441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23118" y="1838739"/>
            <a:ext cx="10489096" cy="2613993"/>
          </a:xfrm>
        </p:spPr>
        <p:txBody>
          <a:bodyPr>
            <a:no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  <a:effectLst>
                  <a:glow rad="127000">
                    <a:srgbClr val="00B050"/>
                  </a:glow>
                </a:effectLst>
              </a:rPr>
              <a:t>枚方市立図書館</a:t>
            </a:r>
            <a:r>
              <a:rPr kumimoji="1" lang="en-US" altLang="ja-JP" dirty="0">
                <a:solidFill>
                  <a:schemeClr val="bg1"/>
                </a:solidFill>
                <a:effectLst>
                  <a:glow rad="127000">
                    <a:srgbClr val="00B050"/>
                  </a:glow>
                </a:effectLst>
              </a:rPr>
              <a:t>Web</a:t>
            </a:r>
            <a:r>
              <a:rPr kumimoji="1" lang="ja-JP" altLang="en-US" dirty="0">
                <a:solidFill>
                  <a:schemeClr val="bg1"/>
                </a:solidFill>
                <a:effectLst>
                  <a:glow rad="127000">
                    <a:srgbClr val="00B050"/>
                  </a:glow>
                </a:effectLst>
              </a:rPr>
              <a:t>サービスの登録方法</a:t>
            </a:r>
            <a:r>
              <a:rPr kumimoji="1" lang="en-US" altLang="ja-JP" dirty="0">
                <a:solidFill>
                  <a:schemeClr val="bg1"/>
                </a:solidFill>
                <a:effectLst>
                  <a:glow rad="127000">
                    <a:srgbClr val="00B050"/>
                  </a:glow>
                </a:effectLst>
              </a:rPr>
              <a:t/>
            </a:r>
            <a:br>
              <a:rPr kumimoji="1" lang="en-US" altLang="ja-JP" dirty="0">
                <a:solidFill>
                  <a:schemeClr val="bg1"/>
                </a:solidFill>
                <a:effectLst>
                  <a:glow rad="127000">
                    <a:srgbClr val="00B050"/>
                  </a:glow>
                </a:effectLst>
              </a:rPr>
            </a:br>
            <a:r>
              <a:rPr kumimoji="1" lang="en-US" altLang="ja-JP" dirty="0">
                <a:solidFill>
                  <a:schemeClr val="bg1"/>
                </a:solidFill>
                <a:effectLst>
                  <a:glow rad="127000">
                    <a:srgbClr val="00B050"/>
                  </a:glow>
                </a:effectLst>
              </a:rPr>
              <a:t/>
            </a:r>
            <a:br>
              <a:rPr kumimoji="1" lang="en-US" altLang="ja-JP" dirty="0">
                <a:solidFill>
                  <a:schemeClr val="bg1"/>
                </a:solidFill>
                <a:effectLst>
                  <a:glow rad="127000">
                    <a:srgbClr val="00B050"/>
                  </a:glow>
                </a:effectLst>
              </a:rPr>
            </a:br>
            <a:r>
              <a:rPr kumimoji="1" lang="ja-JP" altLang="en-US" dirty="0">
                <a:solidFill>
                  <a:schemeClr val="bg1"/>
                </a:solidFill>
                <a:effectLst>
                  <a:glow rad="127000">
                    <a:srgbClr val="00B050"/>
                  </a:glow>
                </a:effectLst>
              </a:rPr>
              <a:t>（パスワード・メールアドレスの設定）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額縁 14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3370"/>
            </a:avLst>
          </a:prstGeom>
          <a:noFill/>
          <a:ln w="76200">
            <a:solidFill>
              <a:srgbClr val="584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701" y="3553097"/>
            <a:ext cx="2794650" cy="283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779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2312" cy="681881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99011" y="-1838295"/>
            <a:ext cx="10554789" cy="6645778"/>
          </a:xfrm>
        </p:spPr>
        <p:txBody>
          <a:bodyPr>
            <a:normAutofit/>
          </a:bodyPr>
          <a:lstStyle/>
          <a:p>
            <a:r>
              <a:rPr lang="en-US" altLang="ja-JP" sz="3200" b="1" dirty="0">
                <a:latin typeface="+mn-lt"/>
                <a:ea typeface="BIZ UDPゴシック" panose="020B0400000000000000" pitchFamily="50" charset="-128"/>
              </a:rPr>
              <a:t>【</a:t>
            </a:r>
            <a:r>
              <a:rPr lang="ja-JP" altLang="en-US" sz="3200" b="1" dirty="0">
                <a:latin typeface="+mn-lt"/>
                <a:ea typeface="BIZ UDPゴシック" panose="020B0400000000000000" pitchFamily="50" charset="-128"/>
              </a:rPr>
              <a:t>メールアドレスの設定が難しい方へ</a:t>
            </a:r>
            <a:r>
              <a:rPr lang="en-US" altLang="ja-JP" sz="3200" b="1" dirty="0">
                <a:latin typeface="+mn-lt"/>
                <a:ea typeface="BIZ UDPゴシック" panose="020B0400000000000000" pitchFamily="50" charset="-128"/>
              </a:rPr>
              <a:t>】</a:t>
            </a:r>
            <a:br>
              <a:rPr lang="en-US" altLang="ja-JP" sz="3200" b="1" dirty="0">
                <a:latin typeface="+mn-lt"/>
                <a:ea typeface="BIZ UDPゴシック" panose="020B0400000000000000" pitchFamily="50" charset="-128"/>
              </a:rPr>
            </a:b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endParaRPr kumimoji="1" lang="ja-JP" altLang="en-US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912" y="2984557"/>
            <a:ext cx="3612516" cy="3612516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473978" y="2120949"/>
            <a:ext cx="1147330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en-US" altLang="ja-JP" sz="3200" b="1" dirty="0">
                <a:ea typeface="BIZ UDPゴシック" panose="020B0400000000000000" pitchFamily="50" charset="-128"/>
              </a:rPr>
              <a:t>LINE</a:t>
            </a:r>
            <a:r>
              <a:rPr lang="ja-JP" altLang="en-US" sz="3200" b="1" dirty="0">
                <a:ea typeface="BIZ UDPゴシック" panose="020B0400000000000000" pitchFamily="50" charset="-128"/>
              </a:rPr>
              <a:t>連携サービスの一部（貸出用バーコードの表示）は、</a:t>
            </a:r>
            <a:endParaRPr lang="en-US" altLang="ja-JP" sz="3200" b="1" dirty="0">
              <a:ea typeface="BIZ UDPゴシック" panose="020B0400000000000000" pitchFamily="50" charset="-128"/>
            </a:endParaRPr>
          </a:p>
          <a:p>
            <a:r>
              <a:rPr lang="ja-JP" altLang="en-US" sz="3200" b="1" dirty="0">
                <a:ea typeface="BIZ UDPゴシック" panose="020B0400000000000000" pitchFamily="50" charset="-128"/>
              </a:rPr>
              <a:t>　パスワード登録だけでもご利用いただけます。</a:t>
            </a:r>
            <a:endParaRPr lang="en-US" altLang="ja-JP" sz="3200" b="1" dirty="0">
              <a:ea typeface="BIZ UDPゴシック" panose="020B0400000000000000" pitchFamily="50" charset="-128"/>
            </a:endParaRPr>
          </a:p>
          <a:p>
            <a:endParaRPr lang="en-US" altLang="ja-JP" sz="3200" b="1" dirty="0">
              <a:ea typeface="BIZ UDPゴシック" panose="020B0400000000000000" pitchFamily="50" charset="-128"/>
            </a:endParaRPr>
          </a:p>
          <a:p>
            <a:r>
              <a:rPr lang="ja-JP" altLang="en-US" sz="3200" b="1" dirty="0">
                <a:ea typeface="BIZ UDPゴシック" panose="020B0400000000000000" pitchFamily="50" charset="-128"/>
              </a:rPr>
              <a:t>　館内</a:t>
            </a:r>
            <a:r>
              <a:rPr lang="en-US" altLang="ja-JP" sz="3200" b="1" dirty="0">
                <a:ea typeface="BIZ UDPゴシック" panose="020B0400000000000000" pitchFamily="50" charset="-128"/>
              </a:rPr>
              <a:t>OPAC</a:t>
            </a:r>
            <a:r>
              <a:rPr lang="ja-JP" altLang="en-US" sz="3200" b="1" dirty="0">
                <a:ea typeface="BIZ UDPゴシック" panose="020B0400000000000000" pitchFamily="50" charset="-128"/>
              </a:rPr>
              <a:t>でパスワードの登録が</a:t>
            </a:r>
            <a:endParaRPr lang="en-US" altLang="ja-JP" sz="3200" b="1" dirty="0">
              <a:ea typeface="BIZ UDPゴシック" panose="020B0400000000000000" pitchFamily="50" charset="-128"/>
            </a:endParaRPr>
          </a:p>
          <a:p>
            <a:r>
              <a:rPr lang="ja-JP" altLang="en-US" sz="3200" b="1" dirty="0">
                <a:ea typeface="BIZ UDPゴシック" panose="020B0400000000000000" pitchFamily="50" charset="-128"/>
              </a:rPr>
              <a:t>　できますのでご利用ください。</a:t>
            </a:r>
            <a:br>
              <a:rPr lang="ja-JP" altLang="en-US" sz="3200" b="1" dirty="0">
                <a:ea typeface="BIZ UDPゴシック" panose="020B0400000000000000" pitchFamily="50" charset="-128"/>
              </a:rPr>
            </a:br>
            <a:r>
              <a:rPr lang="ja-JP" altLang="en-US" sz="3200" b="1" dirty="0">
                <a:ea typeface="BIZ UDPゴシック" panose="020B0400000000000000" pitchFamily="50" charset="-128"/>
              </a:rPr>
              <a:t>　登録方法は窓口でお尋ねください。</a:t>
            </a:r>
            <a:br>
              <a:rPr lang="ja-JP" altLang="en-US" sz="3200" b="1" dirty="0">
                <a:ea typeface="BIZ UDPゴシック" panose="020B0400000000000000" pitchFamily="50" charset="-128"/>
              </a:rPr>
            </a:br>
            <a:r>
              <a:rPr lang="ja-JP" altLang="en-US" dirty="0"/>
              <a:t/>
            </a:r>
            <a:br>
              <a:rPr lang="ja-JP" altLang="en-US" dirty="0"/>
            </a:br>
            <a:endParaRPr kumimoji="1" lang="ja-JP" altLang="en-US" dirty="0"/>
          </a:p>
        </p:txBody>
      </p:sp>
      <p:cxnSp>
        <p:nvCxnSpPr>
          <p:cNvPr id="11" name="直線コネクタ 10"/>
          <p:cNvCxnSpPr/>
          <p:nvPr/>
        </p:nvCxnSpPr>
        <p:spPr>
          <a:xfrm>
            <a:off x="1005840" y="1280830"/>
            <a:ext cx="6442364" cy="26299"/>
          </a:xfrm>
          <a:prstGeom prst="line">
            <a:avLst/>
          </a:prstGeom>
          <a:ln w="57150">
            <a:solidFill>
              <a:srgbClr val="6AE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516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604" y="3704954"/>
            <a:ext cx="2209266" cy="2122415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777889" y="1351954"/>
            <a:ext cx="6417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ea typeface="BIZ UDPゴシック" panose="020B0400000000000000" pitchFamily="50" charset="-128"/>
              </a:rPr>
              <a:t>1. </a:t>
            </a:r>
            <a:r>
              <a:rPr kumimoji="1" lang="ja-JP" altLang="en-US" sz="3600" b="1" dirty="0">
                <a:solidFill>
                  <a:srgbClr val="FF0000"/>
                </a:solidFill>
                <a:ea typeface="BIZ UDPゴシック" panose="020B0400000000000000" pitchFamily="50" charset="-128"/>
              </a:rPr>
              <a:t>スマートフォン版</a:t>
            </a:r>
            <a:r>
              <a:rPr kumimoji="1" lang="ja-JP" altLang="en-US" sz="3600" b="1" dirty="0">
                <a:ea typeface="BIZ UDPゴシック" panose="020B0400000000000000" pitchFamily="50" charset="-128"/>
              </a:rPr>
              <a:t>「枚方市立図書館</a:t>
            </a:r>
            <a:r>
              <a:rPr kumimoji="1" lang="en-US" altLang="ja-JP" sz="3600" b="1" dirty="0">
                <a:ea typeface="BIZ UDPゴシック" panose="020B0400000000000000" pitchFamily="50" charset="-128"/>
              </a:rPr>
              <a:t>OPAC</a:t>
            </a:r>
            <a:r>
              <a:rPr kumimoji="1" lang="ja-JP" altLang="en-US" sz="3600" b="1" dirty="0">
                <a:ea typeface="BIZ UDPゴシック" panose="020B0400000000000000" pitchFamily="50" charset="-128"/>
              </a:rPr>
              <a:t>」へアクセス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0" b="7414"/>
          <a:stretch/>
        </p:blipFill>
        <p:spPr>
          <a:xfrm>
            <a:off x="7674491" y="558734"/>
            <a:ext cx="3157531" cy="5769033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2809700" y="3399905"/>
            <a:ext cx="2651760" cy="2689168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CC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8547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9849"/>
            <a:ext cx="12272312" cy="6937849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758797" y="2313860"/>
            <a:ext cx="62594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ea typeface="BIZ UDPゴシック" panose="020B0400000000000000" pitchFamily="50" charset="-128"/>
              </a:rPr>
              <a:t>2. </a:t>
            </a:r>
            <a:r>
              <a:rPr lang="ja-JP" altLang="en-US" sz="3600" b="1" dirty="0">
                <a:ea typeface="BIZ UDPゴシック" panose="020B0400000000000000" pitchFamily="50" charset="-128"/>
              </a:rPr>
              <a:t>画面を下にスクロールし、</a:t>
            </a:r>
            <a:endParaRPr lang="en-US" altLang="ja-JP" sz="3600" b="1" dirty="0">
              <a:ea typeface="BIZ UDPゴシック" panose="020B0400000000000000" pitchFamily="50" charset="-128"/>
            </a:endParaRPr>
          </a:p>
          <a:p>
            <a:r>
              <a:rPr lang="ja-JP" altLang="en-US" sz="3600" b="1" dirty="0">
                <a:ea typeface="BIZ UDPゴシック" panose="020B0400000000000000" pitchFamily="50" charset="-128"/>
              </a:rPr>
              <a:t>　</a:t>
            </a:r>
            <a:r>
              <a:rPr lang="ja-JP" altLang="en-US" sz="4000" b="1" dirty="0">
                <a:solidFill>
                  <a:srgbClr val="FF0000"/>
                </a:solidFill>
                <a:ea typeface="BIZ UDPゴシック" panose="020B0400000000000000" pitchFamily="50" charset="-128"/>
              </a:rPr>
              <a:t>新規パスワード登録</a:t>
            </a:r>
            <a:endParaRPr lang="en-US" altLang="ja-JP" sz="4000" b="1" dirty="0">
              <a:solidFill>
                <a:srgbClr val="FF0000"/>
              </a:solidFill>
              <a:ea typeface="BIZ UDPゴシック" panose="020B0400000000000000" pitchFamily="50" charset="-128"/>
            </a:endParaRPr>
          </a:p>
          <a:p>
            <a:r>
              <a:rPr lang="ja-JP" altLang="en-US" sz="3600" b="1" dirty="0">
                <a:ea typeface="BIZ UDPゴシック" panose="020B0400000000000000" pitchFamily="50" charset="-128"/>
              </a:rPr>
              <a:t>　 をクリック</a:t>
            </a:r>
            <a:endParaRPr kumimoji="1" lang="ja-JP" altLang="en-US" sz="3600" b="1" dirty="0">
              <a:ea typeface="BIZ UDPゴシック" panose="020B04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2" b="3619"/>
          <a:stretch/>
        </p:blipFill>
        <p:spPr>
          <a:xfrm>
            <a:off x="7777078" y="668565"/>
            <a:ext cx="3605349" cy="5640526"/>
          </a:xfrm>
          <a:prstGeom prst="rect">
            <a:avLst/>
          </a:prstGeom>
        </p:spPr>
      </p:pic>
      <p:sp>
        <p:nvSpPr>
          <p:cNvPr id="4" name="楕円 3"/>
          <p:cNvSpPr/>
          <p:nvPr/>
        </p:nvSpPr>
        <p:spPr>
          <a:xfrm>
            <a:off x="7680816" y="5444837"/>
            <a:ext cx="2103120" cy="4821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04883" flipV="1">
            <a:off x="6516777" y="4530153"/>
            <a:ext cx="1390650" cy="137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683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84807" y="1910690"/>
            <a:ext cx="68081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ea typeface="BIZ UDPゴシック" panose="020B0400000000000000" pitchFamily="50" charset="-128"/>
              </a:rPr>
              <a:t>３</a:t>
            </a:r>
            <a:r>
              <a:rPr kumimoji="1" lang="en-US" altLang="ja-JP" sz="3600" b="1" dirty="0">
                <a:ea typeface="BIZ UDPゴシック" panose="020B0400000000000000" pitchFamily="50" charset="-128"/>
              </a:rPr>
              <a:t>. </a:t>
            </a:r>
            <a:r>
              <a:rPr kumimoji="1" lang="ja-JP" altLang="en-US" sz="3600" b="1" dirty="0">
                <a:solidFill>
                  <a:srgbClr val="FF0000"/>
                </a:solidFill>
                <a:ea typeface="BIZ UDPゴシック" panose="020B0400000000000000" pitchFamily="50" charset="-128"/>
              </a:rPr>
              <a:t>①</a:t>
            </a:r>
            <a:r>
              <a:rPr kumimoji="1" lang="ja-JP" altLang="en-US" sz="3600" b="1" dirty="0">
                <a:ea typeface="BIZ UDPゴシック" panose="020B0400000000000000" pitchFamily="50" charset="-128"/>
              </a:rPr>
              <a:t>利用者番号（８桁又は１１桁）</a:t>
            </a:r>
            <a:endParaRPr kumimoji="1" lang="en-US" altLang="ja-JP" sz="3600" b="1" dirty="0">
              <a:ea typeface="BIZ UDPゴシック" panose="020B0400000000000000" pitchFamily="50" charset="-128"/>
            </a:endParaRPr>
          </a:p>
          <a:p>
            <a:r>
              <a:rPr lang="en-US" altLang="ja-JP" sz="3600" b="1" dirty="0">
                <a:ea typeface="BIZ UDPゴシック" panose="020B0400000000000000" pitchFamily="50" charset="-128"/>
              </a:rPr>
              <a:t>     </a:t>
            </a:r>
            <a:r>
              <a:rPr kumimoji="1" lang="ja-JP" altLang="en-US" sz="3600" b="1" dirty="0">
                <a:solidFill>
                  <a:srgbClr val="FF0000"/>
                </a:solidFill>
                <a:ea typeface="BIZ UDPゴシック" panose="020B0400000000000000" pitchFamily="50" charset="-128"/>
              </a:rPr>
              <a:t>②</a:t>
            </a:r>
            <a:r>
              <a:rPr kumimoji="1" lang="ja-JP" altLang="en-US" sz="3600" b="1" dirty="0">
                <a:ea typeface="BIZ UDPゴシック" panose="020B0400000000000000" pitchFamily="50" charset="-128"/>
              </a:rPr>
              <a:t>氏名</a:t>
            </a:r>
            <a:endParaRPr kumimoji="1" lang="en-US" altLang="ja-JP" sz="3600" b="1" dirty="0">
              <a:ea typeface="BIZ UDPゴシック" panose="020B0400000000000000" pitchFamily="50" charset="-128"/>
            </a:endParaRPr>
          </a:p>
          <a:p>
            <a:r>
              <a:rPr lang="en-US" altLang="ja-JP" sz="3600" b="1" dirty="0">
                <a:solidFill>
                  <a:srgbClr val="FF0000"/>
                </a:solidFill>
                <a:ea typeface="BIZ UDPゴシック" panose="020B0400000000000000" pitchFamily="50" charset="-128"/>
              </a:rPr>
              <a:t>     </a:t>
            </a:r>
            <a:r>
              <a:rPr kumimoji="1" lang="ja-JP" altLang="en-US" sz="3600" b="1" dirty="0">
                <a:solidFill>
                  <a:srgbClr val="FF0000"/>
                </a:solidFill>
                <a:ea typeface="BIZ UDPゴシック" panose="020B0400000000000000" pitchFamily="50" charset="-128"/>
              </a:rPr>
              <a:t>③</a:t>
            </a:r>
            <a:r>
              <a:rPr kumimoji="1" lang="ja-JP" altLang="en-US" sz="3600" b="1" dirty="0">
                <a:ea typeface="BIZ UDPゴシック" panose="020B0400000000000000" pitchFamily="50" charset="-128"/>
              </a:rPr>
              <a:t>登録している電話番号</a:t>
            </a:r>
            <a:endParaRPr kumimoji="1" lang="en-US" altLang="ja-JP" sz="3600" b="1" dirty="0">
              <a:ea typeface="BIZ UDPゴシック" panose="020B0400000000000000" pitchFamily="50" charset="-128"/>
            </a:endParaRPr>
          </a:p>
          <a:p>
            <a:r>
              <a:rPr lang="en-US" altLang="ja-JP" sz="3600" b="1" dirty="0">
                <a:ea typeface="BIZ UDPゴシック" panose="020B0400000000000000" pitchFamily="50" charset="-128"/>
              </a:rPr>
              <a:t>     </a:t>
            </a:r>
            <a:r>
              <a:rPr kumimoji="1" lang="ja-JP" altLang="en-US" sz="3600" b="1" dirty="0">
                <a:ea typeface="BIZ UDPゴシック" panose="020B0400000000000000" pitchFamily="50" charset="-128"/>
              </a:rPr>
              <a:t>を入力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l="-28" t="10077" b="11855"/>
          <a:stretch/>
        </p:blipFill>
        <p:spPr>
          <a:xfrm>
            <a:off x="7632733" y="414402"/>
            <a:ext cx="3382356" cy="6036274"/>
          </a:xfrm>
          <a:prstGeom prst="rect">
            <a:avLst/>
          </a:prstGeom>
        </p:spPr>
      </p:pic>
      <p:sp>
        <p:nvSpPr>
          <p:cNvPr id="4" name="楕円 3"/>
          <p:cNvSpPr/>
          <p:nvPr/>
        </p:nvSpPr>
        <p:spPr>
          <a:xfrm>
            <a:off x="7632733" y="5751219"/>
            <a:ext cx="3382356" cy="6994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0162" y="4947310"/>
            <a:ext cx="1713124" cy="1707028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CC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5005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156" y="-39925"/>
            <a:ext cx="12272312" cy="693784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 rot="10800000" flipV="1">
            <a:off x="338222" y="2931456"/>
            <a:ext cx="7772401" cy="590204"/>
          </a:xfrm>
        </p:spPr>
        <p:txBody>
          <a:bodyPr>
            <a:noAutofit/>
          </a:bodyPr>
          <a:lstStyle/>
          <a:p>
            <a:r>
              <a:rPr kumimoji="1" lang="ja-JP" altLang="en-US" sz="3600" b="1" dirty="0">
                <a:latin typeface="+mn-lt"/>
                <a:ea typeface="BIZ UDPゴシック" panose="020B0400000000000000" pitchFamily="50" charset="-128"/>
              </a:rPr>
              <a:t>４</a:t>
            </a:r>
            <a:r>
              <a:rPr kumimoji="1" lang="en-US" altLang="ja-JP" sz="3600" b="1" dirty="0">
                <a:latin typeface="+mn-lt"/>
                <a:ea typeface="BIZ UDPゴシック" panose="020B0400000000000000" pitchFamily="50" charset="-128"/>
              </a:rPr>
              <a:t>. </a:t>
            </a:r>
            <a:r>
              <a:rPr lang="ja-JP" altLang="en-US" sz="3600" b="1" dirty="0">
                <a:solidFill>
                  <a:srgbClr val="FF0000"/>
                </a:solidFill>
                <a:latin typeface="+mn-lt"/>
                <a:ea typeface="BIZ UDPゴシック" panose="020B0400000000000000" pitchFamily="50" charset="-128"/>
              </a:rPr>
              <a:t>①</a:t>
            </a:r>
            <a:r>
              <a:rPr lang="ja-JP" altLang="en-US" sz="3600" b="1" dirty="0">
                <a:latin typeface="+mn-lt"/>
                <a:ea typeface="BIZ UDPゴシック" panose="020B0400000000000000" pitchFamily="50" charset="-128"/>
              </a:rPr>
              <a:t>任意のパスワード</a:t>
            </a:r>
            <a:r>
              <a:rPr lang="en-US" altLang="ja-JP" sz="3600" b="1" dirty="0">
                <a:latin typeface="+mn-lt"/>
                <a:ea typeface="BIZ UDPゴシック" panose="020B0400000000000000" pitchFamily="50" charset="-128"/>
              </a:rPr>
              <a:t/>
            </a:r>
            <a:br>
              <a:rPr lang="en-US" altLang="ja-JP" sz="3600" b="1" dirty="0">
                <a:latin typeface="+mn-lt"/>
                <a:ea typeface="BIZ UDPゴシック" panose="020B0400000000000000" pitchFamily="50" charset="-128"/>
              </a:rPr>
            </a:br>
            <a:r>
              <a:rPr lang="en-US" altLang="ja-JP" sz="3600" b="1" dirty="0">
                <a:latin typeface="+mn-lt"/>
                <a:ea typeface="BIZ UDPゴシック" panose="020B0400000000000000" pitchFamily="50" charset="-128"/>
              </a:rPr>
              <a:t>     </a:t>
            </a:r>
            <a:r>
              <a:rPr lang="ja-JP" altLang="en-US" sz="3600" b="1" dirty="0">
                <a:solidFill>
                  <a:srgbClr val="FF0000"/>
                </a:solidFill>
                <a:latin typeface="+mn-lt"/>
                <a:ea typeface="BIZ UDPゴシック" panose="020B0400000000000000" pitchFamily="50" charset="-128"/>
              </a:rPr>
              <a:t>②</a:t>
            </a:r>
            <a:r>
              <a:rPr lang="ja-JP" altLang="en-US" sz="3600" b="1" dirty="0">
                <a:latin typeface="+mn-lt"/>
                <a:ea typeface="BIZ UDPゴシック" panose="020B0400000000000000" pitchFamily="50" charset="-128"/>
              </a:rPr>
              <a:t>連絡のつくメールアドレス</a:t>
            </a:r>
            <a:r>
              <a:rPr lang="en-US" altLang="ja-JP" sz="3600" b="1" dirty="0">
                <a:latin typeface="+mn-lt"/>
                <a:ea typeface="BIZ UDPゴシック" panose="020B0400000000000000" pitchFamily="50" charset="-128"/>
              </a:rPr>
              <a:t/>
            </a:r>
            <a:br>
              <a:rPr lang="en-US" altLang="ja-JP" sz="3600" b="1" dirty="0">
                <a:latin typeface="+mn-lt"/>
                <a:ea typeface="BIZ UDPゴシック" panose="020B0400000000000000" pitchFamily="50" charset="-128"/>
              </a:rPr>
            </a:br>
            <a:r>
              <a:rPr lang="en-US" altLang="ja-JP" sz="3600" b="1" dirty="0">
                <a:latin typeface="+mn-lt"/>
                <a:ea typeface="BIZ UDPゴシック" panose="020B0400000000000000" pitchFamily="50" charset="-128"/>
              </a:rPr>
              <a:t>     </a:t>
            </a:r>
            <a:r>
              <a:rPr lang="ja-JP" altLang="en-US" sz="3600" b="1" dirty="0">
                <a:latin typeface="+mn-lt"/>
                <a:ea typeface="BIZ UDPゴシック" panose="020B0400000000000000" pitchFamily="50" charset="-128"/>
              </a:rPr>
              <a:t>を入力</a:t>
            </a:r>
            <a:r>
              <a:rPr lang="en-US" altLang="ja-JP" sz="3600" b="1" dirty="0">
                <a:latin typeface="+mn-lt"/>
                <a:ea typeface="BIZ UDPゴシック" panose="020B0400000000000000" pitchFamily="50" charset="-128"/>
              </a:rPr>
              <a:t/>
            </a:r>
            <a:br>
              <a:rPr lang="en-US" altLang="ja-JP" sz="3600" b="1" dirty="0">
                <a:latin typeface="+mn-lt"/>
                <a:ea typeface="BIZ UDPゴシック" panose="020B0400000000000000" pitchFamily="50" charset="-128"/>
              </a:rPr>
            </a:br>
            <a:r>
              <a:rPr lang="en-US" altLang="ja-JP" sz="3600" b="1" dirty="0">
                <a:latin typeface="+mn-lt"/>
                <a:ea typeface="BIZ UDPゴシック" panose="020B0400000000000000" pitchFamily="50" charset="-128"/>
              </a:rPr>
              <a:t/>
            </a:r>
            <a:br>
              <a:rPr lang="en-US" altLang="ja-JP" sz="3600" b="1" dirty="0">
                <a:latin typeface="+mn-lt"/>
                <a:ea typeface="BIZ UDPゴシック" panose="020B0400000000000000" pitchFamily="50" charset="-128"/>
              </a:rPr>
            </a:br>
            <a:r>
              <a:rPr lang="en-US" altLang="ja-JP" sz="3600" b="1" dirty="0">
                <a:latin typeface="+mn-lt"/>
                <a:ea typeface="BIZ UDPゴシック" panose="020B0400000000000000" pitchFamily="50" charset="-128"/>
              </a:rPr>
              <a:t> </a:t>
            </a:r>
            <a:r>
              <a:rPr lang="ja-JP" altLang="en-US" sz="3200" b="1" dirty="0">
                <a:latin typeface="+mn-lt"/>
                <a:ea typeface="BIZ UDPゴシック" panose="020B0400000000000000" pitchFamily="50" charset="-128"/>
              </a:rPr>
              <a:t>（スマート登録でご利用の方は、</a:t>
            </a:r>
            <a:r>
              <a:rPr lang="en-US" altLang="ja-JP" sz="3200" b="1" dirty="0">
                <a:latin typeface="+mn-lt"/>
                <a:ea typeface="BIZ UDPゴシック" panose="020B0400000000000000" pitchFamily="50" charset="-128"/>
              </a:rPr>
              <a:t/>
            </a:r>
            <a:br>
              <a:rPr lang="en-US" altLang="ja-JP" sz="3200" b="1" dirty="0">
                <a:latin typeface="+mn-lt"/>
                <a:ea typeface="BIZ UDPゴシック" panose="020B0400000000000000" pitchFamily="50" charset="-128"/>
              </a:rPr>
            </a:br>
            <a:r>
              <a:rPr lang="en-US" altLang="ja-JP" sz="3200" b="1" dirty="0">
                <a:latin typeface="+mn-lt"/>
                <a:ea typeface="BIZ UDPゴシック" panose="020B0400000000000000" pitchFamily="50" charset="-128"/>
              </a:rPr>
              <a:t>  </a:t>
            </a:r>
            <a:r>
              <a:rPr lang="ja-JP" altLang="en-US" sz="3200" b="1" dirty="0">
                <a:latin typeface="+mn-lt"/>
                <a:ea typeface="BIZ UDPゴシック" panose="020B0400000000000000" pitchFamily="50" charset="-128"/>
              </a:rPr>
              <a:t>表示される登録済みのメールアドレス</a:t>
            </a:r>
            <a:r>
              <a:rPr lang="en-US" altLang="ja-JP" sz="3200" b="1" dirty="0">
                <a:latin typeface="+mn-lt"/>
                <a:ea typeface="BIZ UDPゴシック" panose="020B0400000000000000" pitchFamily="50" charset="-128"/>
              </a:rPr>
              <a:t/>
            </a:r>
            <a:br>
              <a:rPr lang="en-US" altLang="ja-JP" sz="3200" b="1" dirty="0">
                <a:latin typeface="+mn-lt"/>
                <a:ea typeface="BIZ UDPゴシック" panose="020B0400000000000000" pitchFamily="50" charset="-128"/>
              </a:rPr>
            </a:br>
            <a:r>
              <a:rPr lang="en-US" altLang="ja-JP" sz="3200" b="1" dirty="0">
                <a:latin typeface="+mn-lt"/>
                <a:ea typeface="BIZ UDPゴシック" panose="020B0400000000000000" pitchFamily="50" charset="-128"/>
              </a:rPr>
              <a:t>  </a:t>
            </a:r>
            <a:r>
              <a:rPr lang="ja-JP" altLang="en-US" sz="3200" b="1" dirty="0">
                <a:latin typeface="+mn-lt"/>
                <a:ea typeface="BIZ UDPゴシック" panose="020B0400000000000000" pitchFamily="50" charset="-128"/>
              </a:rPr>
              <a:t>を確認してください）</a:t>
            </a:r>
            <a:endParaRPr kumimoji="1" lang="ja-JP" altLang="en-US" sz="3200" b="1" dirty="0">
              <a:latin typeface="+mn-lt"/>
              <a:ea typeface="BIZ UDPゴシック" panose="020B0400000000000000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66"/>
          <a:stretch/>
        </p:blipFill>
        <p:spPr>
          <a:xfrm>
            <a:off x="7950628" y="498762"/>
            <a:ext cx="3114011" cy="586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856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156" y="-39925"/>
            <a:ext cx="12272312" cy="693784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3885" y="2477191"/>
            <a:ext cx="7414954" cy="1903613"/>
          </a:xfrm>
        </p:spPr>
        <p:txBody>
          <a:bodyPr>
            <a:noAutofit/>
          </a:bodyPr>
          <a:lstStyle/>
          <a:p>
            <a:r>
              <a:rPr kumimoji="1" lang="ja-JP" altLang="en-US" sz="3600" b="1" dirty="0">
                <a:latin typeface="+mn-lt"/>
                <a:ea typeface="BIZ UDPゴシック" panose="020B0400000000000000" pitchFamily="50" charset="-128"/>
              </a:rPr>
              <a:t>５</a:t>
            </a:r>
            <a:r>
              <a:rPr kumimoji="1" lang="en-US" altLang="ja-JP" sz="3600" b="1" dirty="0">
                <a:latin typeface="+mn-lt"/>
                <a:ea typeface="BIZ UDPゴシック" panose="020B0400000000000000" pitchFamily="50" charset="-128"/>
              </a:rPr>
              <a:t>. </a:t>
            </a:r>
            <a:r>
              <a:rPr kumimoji="1" lang="ja-JP" altLang="en-US" sz="3600" b="1" dirty="0">
                <a:latin typeface="+mn-lt"/>
                <a:ea typeface="BIZ UDPゴシック" panose="020B0400000000000000" pitchFamily="50" charset="-128"/>
              </a:rPr>
              <a:t>「４」で登録したメールアドレスに、</a:t>
            </a:r>
            <a:r>
              <a:rPr kumimoji="1" lang="en-US" altLang="ja-JP" sz="3600" b="1" dirty="0">
                <a:latin typeface="+mn-lt"/>
                <a:ea typeface="BIZ UDPゴシック" panose="020B0400000000000000" pitchFamily="50" charset="-128"/>
              </a:rPr>
              <a:t/>
            </a:r>
            <a:br>
              <a:rPr kumimoji="1" lang="en-US" altLang="ja-JP" sz="3600" b="1" dirty="0">
                <a:latin typeface="+mn-lt"/>
                <a:ea typeface="BIZ UDPゴシック" panose="020B0400000000000000" pitchFamily="50" charset="-128"/>
              </a:rPr>
            </a:br>
            <a:r>
              <a:rPr kumimoji="1" lang="en-US" altLang="ja-JP" sz="3600" b="1" dirty="0">
                <a:latin typeface="+mn-lt"/>
                <a:ea typeface="BIZ UDPゴシック" panose="020B0400000000000000" pitchFamily="50" charset="-128"/>
              </a:rPr>
              <a:t>   </a:t>
            </a:r>
            <a:r>
              <a:rPr kumimoji="1" lang="ja-JP" altLang="en-US" sz="3600" b="1" dirty="0">
                <a:latin typeface="+mn-lt"/>
                <a:ea typeface="BIZ UDPゴシック" panose="020B0400000000000000" pitchFamily="50" charset="-128"/>
              </a:rPr>
              <a:t>枚方市立図書館から確認メールが</a:t>
            </a:r>
            <a:r>
              <a:rPr kumimoji="1" lang="en-US" altLang="ja-JP" sz="3600" b="1" dirty="0">
                <a:latin typeface="+mn-lt"/>
                <a:ea typeface="BIZ UDPゴシック" panose="020B0400000000000000" pitchFamily="50" charset="-128"/>
              </a:rPr>
              <a:t/>
            </a:r>
            <a:br>
              <a:rPr kumimoji="1" lang="en-US" altLang="ja-JP" sz="3600" b="1" dirty="0">
                <a:latin typeface="+mn-lt"/>
                <a:ea typeface="BIZ UDPゴシック" panose="020B0400000000000000" pitchFamily="50" charset="-128"/>
              </a:rPr>
            </a:br>
            <a:r>
              <a:rPr kumimoji="1" lang="en-US" altLang="ja-JP" sz="3600" b="1" dirty="0">
                <a:latin typeface="+mn-lt"/>
                <a:ea typeface="BIZ UDPゴシック" panose="020B0400000000000000" pitchFamily="50" charset="-128"/>
              </a:rPr>
              <a:t>  </a:t>
            </a:r>
            <a:r>
              <a:rPr kumimoji="1" lang="ja-JP" altLang="en-US" sz="3600" b="1" dirty="0">
                <a:latin typeface="+mn-lt"/>
                <a:ea typeface="BIZ UDPゴシック" panose="020B0400000000000000" pitchFamily="50" charset="-128"/>
              </a:rPr>
              <a:t> 届くので、</a:t>
            </a:r>
            <a:r>
              <a:rPr kumimoji="1" lang="en-US" altLang="ja-JP" sz="3600" b="1" dirty="0">
                <a:latin typeface="+mn-lt"/>
                <a:ea typeface="BIZ UDPゴシック" panose="020B0400000000000000" pitchFamily="50" charset="-128"/>
              </a:rPr>
              <a:t/>
            </a:r>
            <a:br>
              <a:rPr kumimoji="1" lang="en-US" altLang="ja-JP" sz="3600" b="1" dirty="0">
                <a:latin typeface="+mn-lt"/>
                <a:ea typeface="BIZ UDPゴシック" panose="020B0400000000000000" pitchFamily="50" charset="-128"/>
              </a:rPr>
            </a:br>
            <a:r>
              <a:rPr kumimoji="1" lang="en-US" altLang="ja-JP" sz="3600" b="1" dirty="0">
                <a:latin typeface="+mn-lt"/>
                <a:ea typeface="BIZ UDPゴシック" panose="020B0400000000000000" pitchFamily="50" charset="-128"/>
              </a:rPr>
              <a:t>   </a:t>
            </a:r>
            <a:r>
              <a:rPr kumimoji="1" lang="ja-JP" altLang="en-US" sz="3600" b="1" dirty="0">
                <a:solidFill>
                  <a:srgbClr val="FF0000"/>
                </a:solidFill>
                <a:latin typeface="+mn-lt"/>
                <a:ea typeface="BIZ UDPゴシック" panose="020B0400000000000000" pitchFamily="50" charset="-128"/>
              </a:rPr>
              <a:t>記載されている</a:t>
            </a:r>
            <a:r>
              <a:rPr kumimoji="1" lang="en-US" altLang="ja-JP" sz="3600" b="1" dirty="0">
                <a:solidFill>
                  <a:srgbClr val="FF0000"/>
                </a:solidFill>
                <a:latin typeface="+mn-lt"/>
                <a:ea typeface="BIZ UDPゴシック" panose="020B0400000000000000" pitchFamily="50" charset="-128"/>
              </a:rPr>
              <a:t>URL</a:t>
            </a:r>
            <a:r>
              <a:rPr lang="ja-JP" altLang="en-US" sz="3600" b="1" dirty="0">
                <a:solidFill>
                  <a:srgbClr val="FF0000"/>
                </a:solidFill>
                <a:latin typeface="+mn-lt"/>
                <a:ea typeface="BIZ UDPゴシック" panose="020B0400000000000000" pitchFamily="50" charset="-128"/>
              </a:rPr>
              <a:t>をクリック</a:t>
            </a:r>
            <a:r>
              <a:rPr lang="en-US" altLang="ja-JP" sz="3600" b="1" dirty="0">
                <a:solidFill>
                  <a:srgbClr val="FF0000"/>
                </a:solidFill>
                <a:latin typeface="+mn-lt"/>
                <a:ea typeface="BIZ UDPゴシック" panose="020B0400000000000000" pitchFamily="50" charset="-128"/>
              </a:rPr>
              <a:t/>
            </a:r>
            <a:br>
              <a:rPr lang="en-US" altLang="ja-JP" sz="3600" b="1" dirty="0">
                <a:solidFill>
                  <a:srgbClr val="FF0000"/>
                </a:solidFill>
                <a:latin typeface="+mn-lt"/>
                <a:ea typeface="BIZ UDPゴシック" panose="020B0400000000000000" pitchFamily="50" charset="-128"/>
              </a:rPr>
            </a:br>
            <a:r>
              <a:rPr lang="en-US" altLang="ja-JP" sz="3600" b="1" dirty="0">
                <a:solidFill>
                  <a:srgbClr val="FF0000"/>
                </a:solidFill>
                <a:latin typeface="+mn-lt"/>
                <a:ea typeface="BIZ UDPゴシック" panose="020B0400000000000000" pitchFamily="50" charset="-128"/>
              </a:rPr>
              <a:t/>
            </a:r>
            <a:br>
              <a:rPr lang="en-US" altLang="ja-JP" sz="3600" b="1" dirty="0">
                <a:solidFill>
                  <a:srgbClr val="FF0000"/>
                </a:solidFill>
                <a:latin typeface="+mn-lt"/>
                <a:ea typeface="BIZ UDPゴシック" panose="020B0400000000000000" pitchFamily="50" charset="-128"/>
              </a:rPr>
            </a:br>
            <a:r>
              <a:rPr lang="en-US" altLang="ja-JP" sz="3600" b="1" dirty="0">
                <a:solidFill>
                  <a:srgbClr val="FF0000"/>
                </a:solidFill>
                <a:latin typeface="+mn-lt"/>
                <a:ea typeface="BIZ UDPゴシック" panose="020B0400000000000000" pitchFamily="50" charset="-128"/>
              </a:rPr>
              <a:t>      </a:t>
            </a:r>
            <a:r>
              <a:rPr lang="ja-JP" altLang="en-US" sz="3200" b="1" dirty="0">
                <a:latin typeface="+mn-lt"/>
                <a:ea typeface="BIZ UDPゴシック" panose="020B0400000000000000" pitchFamily="50" charset="-128"/>
              </a:rPr>
              <a:t>（右図は申請完了画面）</a:t>
            </a:r>
            <a:endParaRPr kumimoji="1" lang="ja-JP" altLang="en-US" sz="3200" b="1" dirty="0">
              <a:latin typeface="+mn-lt"/>
              <a:ea typeface="BIZ UDPゴシック" panose="020B04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3" b="22162"/>
          <a:stretch/>
        </p:blipFill>
        <p:spPr>
          <a:xfrm>
            <a:off x="7962879" y="875672"/>
            <a:ext cx="3467120" cy="510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17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927"/>
            <a:ext cx="12272312" cy="693784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8286" y="2575475"/>
            <a:ext cx="6849687" cy="1325563"/>
          </a:xfrm>
        </p:spPr>
        <p:txBody>
          <a:bodyPr>
            <a:noAutofit/>
          </a:bodyPr>
          <a:lstStyle/>
          <a:p>
            <a:r>
              <a:rPr kumimoji="1" lang="ja-JP" altLang="en-US" sz="3600" b="1" dirty="0">
                <a:latin typeface="+mn-lt"/>
                <a:ea typeface="BIZ UDPゴシック" panose="020B0400000000000000" pitchFamily="50" charset="-128"/>
              </a:rPr>
              <a:t>６</a:t>
            </a:r>
            <a:r>
              <a:rPr kumimoji="1" lang="en-US" altLang="ja-JP" sz="3600" b="1" dirty="0">
                <a:latin typeface="+mn-lt"/>
                <a:ea typeface="BIZ UDPゴシック" panose="020B0400000000000000" pitchFamily="50" charset="-128"/>
              </a:rPr>
              <a:t>. </a:t>
            </a:r>
            <a:r>
              <a:rPr kumimoji="1" lang="ja-JP" altLang="en-US" sz="3600" b="1" dirty="0">
                <a:latin typeface="+mn-lt"/>
                <a:ea typeface="BIZ UDPゴシック" panose="020B0400000000000000" pitchFamily="50" charset="-128"/>
              </a:rPr>
              <a:t>ロ</a:t>
            </a:r>
            <a:r>
              <a:rPr kumimoji="1" lang="ja-JP" altLang="en-US" sz="3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グイン</a:t>
            </a:r>
            <a:r>
              <a:rPr kumimoji="1" lang="ja-JP" altLang="en-US" sz="3600" b="1" dirty="0">
                <a:latin typeface="+mn-lt"/>
                <a:ea typeface="BIZ UDPゴシック" panose="020B0400000000000000" pitchFamily="50" charset="-128"/>
              </a:rPr>
              <a:t>画面で</a:t>
            </a:r>
            <a:r>
              <a:rPr kumimoji="1" lang="en-US" altLang="ja-JP" sz="3600" b="1" dirty="0">
                <a:latin typeface="+mn-lt"/>
                <a:ea typeface="BIZ UDPゴシック" panose="020B0400000000000000" pitchFamily="50" charset="-128"/>
              </a:rPr>
              <a:t/>
            </a:r>
            <a:br>
              <a:rPr kumimoji="1" lang="en-US" altLang="ja-JP" sz="3600" b="1" dirty="0">
                <a:latin typeface="+mn-lt"/>
                <a:ea typeface="BIZ UDPゴシック" panose="020B0400000000000000" pitchFamily="50" charset="-128"/>
              </a:rPr>
            </a:br>
            <a:r>
              <a:rPr kumimoji="1" lang="en-US" altLang="ja-JP" sz="3600" b="1" dirty="0">
                <a:latin typeface="+mn-lt"/>
                <a:ea typeface="BIZ UDPゴシック" panose="020B0400000000000000" pitchFamily="50" charset="-128"/>
              </a:rPr>
              <a:t>    </a:t>
            </a:r>
            <a:r>
              <a:rPr kumimoji="1" lang="ja-JP" altLang="en-US" sz="3600" b="1" dirty="0">
                <a:solidFill>
                  <a:srgbClr val="FF0000"/>
                </a:solidFill>
                <a:latin typeface="+mn-lt"/>
                <a:ea typeface="BIZ UDPゴシック" panose="020B0400000000000000" pitchFamily="50" charset="-128"/>
              </a:rPr>
              <a:t>①</a:t>
            </a:r>
            <a:r>
              <a:rPr kumimoji="1" lang="ja-JP" altLang="en-US" sz="3600" b="1" dirty="0">
                <a:latin typeface="+mn-lt"/>
                <a:ea typeface="BIZ UDPゴシック" panose="020B0400000000000000" pitchFamily="50" charset="-128"/>
              </a:rPr>
              <a:t>利用者番号（８桁又は１１</a:t>
            </a:r>
            <a:r>
              <a:rPr lang="ja-JP" altLang="en-US" sz="3600" b="1" dirty="0">
                <a:latin typeface="+mn-lt"/>
                <a:ea typeface="BIZ UDPゴシック" panose="020B0400000000000000" pitchFamily="50" charset="-128"/>
              </a:rPr>
              <a:t>桁）</a:t>
            </a:r>
            <a:r>
              <a:rPr lang="en-US" altLang="ja-JP" sz="3600" b="1" dirty="0">
                <a:latin typeface="+mn-lt"/>
                <a:ea typeface="BIZ UDPゴシック" panose="020B0400000000000000" pitchFamily="50" charset="-128"/>
              </a:rPr>
              <a:t/>
            </a:r>
            <a:br>
              <a:rPr lang="en-US" altLang="ja-JP" sz="3600" b="1" dirty="0">
                <a:latin typeface="+mn-lt"/>
                <a:ea typeface="BIZ UDPゴシック" panose="020B0400000000000000" pitchFamily="50" charset="-128"/>
              </a:rPr>
            </a:br>
            <a:r>
              <a:rPr lang="ja-JP" altLang="en-US" sz="3600" b="1" dirty="0">
                <a:latin typeface="+mn-lt"/>
                <a:ea typeface="BIZ UDPゴシック" panose="020B0400000000000000" pitchFamily="50" charset="-128"/>
              </a:rPr>
              <a:t>　  </a:t>
            </a:r>
            <a:r>
              <a:rPr kumimoji="1" lang="ja-JP" altLang="en-US" sz="3600" b="1" dirty="0">
                <a:solidFill>
                  <a:srgbClr val="FF0000"/>
                </a:solidFill>
                <a:latin typeface="+mn-lt"/>
                <a:ea typeface="BIZ UDPゴシック" panose="020B0400000000000000" pitchFamily="50" charset="-128"/>
              </a:rPr>
              <a:t>②</a:t>
            </a:r>
            <a:r>
              <a:rPr kumimoji="1" lang="ja-JP" altLang="en-US" sz="3600" b="1" dirty="0">
                <a:latin typeface="+mn-lt"/>
                <a:ea typeface="BIZ UDPゴシック" panose="020B0400000000000000" pitchFamily="50" charset="-128"/>
              </a:rPr>
              <a:t>登録したパスワード</a:t>
            </a:r>
            <a:r>
              <a:rPr kumimoji="1" lang="en-US" altLang="ja-JP" sz="3600" b="1" dirty="0">
                <a:latin typeface="+mn-lt"/>
                <a:ea typeface="BIZ UDPゴシック" panose="020B0400000000000000" pitchFamily="50" charset="-128"/>
              </a:rPr>
              <a:t/>
            </a:r>
            <a:br>
              <a:rPr kumimoji="1" lang="en-US" altLang="ja-JP" sz="3600" b="1" dirty="0">
                <a:latin typeface="+mn-lt"/>
                <a:ea typeface="BIZ UDPゴシック" panose="020B0400000000000000" pitchFamily="50" charset="-128"/>
              </a:rPr>
            </a:br>
            <a:r>
              <a:rPr kumimoji="1" lang="en-US" altLang="ja-JP" sz="3600" b="1" dirty="0">
                <a:latin typeface="+mn-lt"/>
                <a:ea typeface="BIZ UDPゴシック" panose="020B0400000000000000" pitchFamily="50" charset="-128"/>
              </a:rPr>
              <a:t>    </a:t>
            </a:r>
            <a:r>
              <a:rPr kumimoji="1" lang="ja-JP" altLang="en-US" sz="3600" b="1" dirty="0">
                <a:latin typeface="+mn-lt"/>
                <a:ea typeface="BIZ UDPゴシック" panose="020B0400000000000000" pitchFamily="50" charset="-128"/>
              </a:rPr>
              <a:t>を入力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8" b="10286"/>
          <a:stretch/>
        </p:blipFill>
        <p:spPr>
          <a:xfrm>
            <a:off x="8078219" y="574099"/>
            <a:ext cx="3378457" cy="570979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9472" y="3522216"/>
            <a:ext cx="3082834" cy="75764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488931">
            <a:off x="6515686" y="2564206"/>
            <a:ext cx="2338434" cy="233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538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156" y="-42973"/>
            <a:ext cx="12272312" cy="6943946"/>
          </a:xfrm>
          <a:prstGeom prst="rect">
            <a:avLst/>
          </a:prstGeom>
        </p:spPr>
      </p:pic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FEC8611-E805-4DC4-AFAC-98898C0F18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3326" y="2057400"/>
            <a:ext cx="6988628" cy="3811588"/>
          </a:xfrm>
        </p:spPr>
        <p:txBody>
          <a:bodyPr>
            <a:normAutofit/>
          </a:bodyPr>
          <a:lstStyle/>
          <a:p>
            <a:r>
              <a:rPr kumimoji="1" lang="en-US" altLang="ja-JP" sz="3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7.</a:t>
            </a:r>
            <a:r>
              <a:rPr kumimoji="1" lang="ja-JP" altLang="en-US" sz="3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ログイン後に</a:t>
            </a:r>
            <a:r>
              <a:rPr kumimoji="1" lang="ja-JP" altLang="en-US" sz="36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</a:t>
            </a:r>
            <a:endParaRPr lang="en-US" altLang="ja-JP" sz="36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36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 氏名が表示されているか確認</a:t>
            </a:r>
            <a:endParaRPr kumimoji="1" lang="en-US" altLang="ja-JP" sz="360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6" b="9523"/>
          <a:stretch/>
        </p:blipFill>
        <p:spPr>
          <a:xfrm>
            <a:off x="7863840" y="365760"/>
            <a:ext cx="3657600" cy="6061167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9144001" y="888275"/>
            <a:ext cx="1227907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solidFill>
                  <a:schemeClr val="bg1"/>
                </a:solidFill>
              </a:rPr>
              <a:t>枚方 </a:t>
            </a:r>
            <a:r>
              <a:rPr lang="ja-JP" altLang="en-US" sz="1400" dirty="0" smtClean="0">
                <a:solidFill>
                  <a:schemeClr val="bg1"/>
                </a:solidFill>
              </a:rPr>
              <a:t>太郎 様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4184" y="783746"/>
            <a:ext cx="1477040" cy="45724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446400">
            <a:off x="9479392" y="718560"/>
            <a:ext cx="2283299" cy="227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672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312" y="0"/>
            <a:ext cx="12272312" cy="6937849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5" b="6094"/>
          <a:stretch/>
        </p:blipFill>
        <p:spPr>
          <a:xfrm>
            <a:off x="7999065" y="440575"/>
            <a:ext cx="3168981" cy="5999414"/>
          </a:xfrm>
          <a:prstGeom prst="rect">
            <a:avLst/>
          </a:prstGeom>
        </p:spPr>
      </p:pic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594246" y="2438171"/>
            <a:ext cx="6891250" cy="2020160"/>
          </a:xfrm>
        </p:spPr>
        <p:txBody>
          <a:bodyPr>
            <a:noAutofit/>
          </a:bodyPr>
          <a:lstStyle/>
          <a:p>
            <a:r>
              <a:rPr lang="ja-JP" altLang="en-US" sz="3600" b="1" dirty="0">
                <a:latin typeface="+mn-lt"/>
                <a:ea typeface="BIZ UDPゴシック" panose="020B0400000000000000" pitchFamily="50" charset="-128"/>
              </a:rPr>
              <a:t>８</a:t>
            </a:r>
            <a:r>
              <a:rPr kumimoji="1" lang="en-US" altLang="ja-JP" sz="3600" b="1" dirty="0">
                <a:latin typeface="+mn-lt"/>
                <a:ea typeface="BIZ UDPゴシック" panose="020B0400000000000000" pitchFamily="50" charset="-128"/>
              </a:rPr>
              <a:t>. </a:t>
            </a:r>
            <a:r>
              <a:rPr kumimoji="1" lang="ja-JP" altLang="en-US" sz="3600" b="1" dirty="0">
                <a:latin typeface="+mn-lt"/>
                <a:ea typeface="BIZ UDPゴシック" panose="020B0400000000000000" pitchFamily="50" charset="-128"/>
              </a:rPr>
              <a:t>画面を下にスクロールし、</a:t>
            </a:r>
            <a:r>
              <a:rPr kumimoji="1" lang="en-US" altLang="ja-JP" sz="3600" b="1" dirty="0">
                <a:latin typeface="+mn-lt"/>
                <a:ea typeface="BIZ UDPゴシック" panose="020B0400000000000000" pitchFamily="50" charset="-128"/>
              </a:rPr>
              <a:t/>
            </a:r>
            <a:br>
              <a:rPr kumimoji="1" lang="en-US" altLang="ja-JP" sz="3600" b="1" dirty="0">
                <a:latin typeface="+mn-lt"/>
                <a:ea typeface="BIZ UDPゴシック" panose="020B0400000000000000" pitchFamily="50" charset="-128"/>
              </a:rPr>
            </a:br>
            <a:r>
              <a:rPr kumimoji="1" lang="ja-JP" altLang="en-US" sz="3600" b="1" dirty="0">
                <a:latin typeface="+mn-lt"/>
                <a:ea typeface="BIZ UDPゴシック" panose="020B0400000000000000" pitchFamily="50" charset="-128"/>
              </a:rPr>
              <a:t>　　</a:t>
            </a:r>
            <a:r>
              <a:rPr lang="ja-JP" altLang="en-US" sz="3600" b="1" dirty="0">
                <a:solidFill>
                  <a:srgbClr val="FF0000"/>
                </a:solidFill>
                <a:latin typeface="+mn-lt"/>
                <a:ea typeface="BIZ UDPゴシック" panose="020B0400000000000000" pitchFamily="50" charset="-128"/>
              </a:rPr>
              <a:t>利用照会</a:t>
            </a:r>
            <a:r>
              <a:rPr lang="ja-JP" altLang="en-US" sz="3600" b="1" dirty="0">
                <a:latin typeface="+mn-lt"/>
                <a:ea typeface="BIZ UDPゴシック" panose="020B0400000000000000" pitchFamily="50" charset="-128"/>
              </a:rPr>
              <a:t>をクリックすると</a:t>
            </a:r>
            <a:r>
              <a:rPr lang="en-US" altLang="ja-JP" sz="3600" b="1" dirty="0">
                <a:latin typeface="+mn-lt"/>
                <a:ea typeface="BIZ UDPゴシック" panose="020B0400000000000000" pitchFamily="50" charset="-128"/>
              </a:rPr>
              <a:t/>
            </a:r>
            <a:br>
              <a:rPr lang="en-US" altLang="ja-JP" sz="3600" b="1" dirty="0">
                <a:latin typeface="+mn-lt"/>
                <a:ea typeface="BIZ UDPゴシック" panose="020B0400000000000000" pitchFamily="50" charset="-128"/>
              </a:rPr>
            </a:br>
            <a:r>
              <a:rPr lang="ja-JP" altLang="en-US" sz="3600" b="1" dirty="0">
                <a:latin typeface="+mn-lt"/>
                <a:ea typeface="BIZ UDPゴシック" panose="020B0400000000000000" pitchFamily="50" charset="-128"/>
              </a:rPr>
              <a:t>　　貸出用バーコードが表示</a:t>
            </a:r>
            <a:r>
              <a:rPr lang="en-US" altLang="ja-JP" sz="3600" b="1" dirty="0">
                <a:latin typeface="+mn-lt"/>
                <a:ea typeface="BIZ UDPゴシック" panose="020B0400000000000000" pitchFamily="50" charset="-128"/>
              </a:rPr>
              <a:t/>
            </a:r>
            <a:br>
              <a:rPr lang="en-US" altLang="ja-JP" sz="3600" b="1" dirty="0">
                <a:latin typeface="+mn-lt"/>
                <a:ea typeface="BIZ UDPゴシック" panose="020B0400000000000000" pitchFamily="50" charset="-128"/>
              </a:rPr>
            </a:br>
            <a:r>
              <a:rPr lang="ja-JP" altLang="en-US" sz="3600" b="1" dirty="0">
                <a:latin typeface="+mn-lt"/>
                <a:ea typeface="BIZ UDPゴシック" panose="020B0400000000000000" pitchFamily="50" charset="-128"/>
              </a:rPr>
              <a:t>　　できます</a:t>
            </a:r>
            <a:endParaRPr kumimoji="1" lang="ja-JP" altLang="en-US" sz="3600" b="1" dirty="0">
              <a:latin typeface="+mn-lt"/>
              <a:ea typeface="BIZ UDPゴシック" panose="020B0400000000000000" pitchFamily="50" charset="-128"/>
            </a:endParaRPr>
          </a:p>
        </p:txBody>
      </p:sp>
      <p:sp>
        <p:nvSpPr>
          <p:cNvPr id="7" name="楕円 6"/>
          <p:cNvSpPr/>
          <p:nvPr/>
        </p:nvSpPr>
        <p:spPr>
          <a:xfrm>
            <a:off x="7903077" y="5669282"/>
            <a:ext cx="1257550" cy="4049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584706" y="4419829"/>
            <a:ext cx="2020160" cy="202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293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</TotalTime>
  <Words>288</Words>
  <Application>Microsoft Office PowerPoint</Application>
  <PresentationFormat>ワイド画面</PresentationFormat>
  <Paragraphs>22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5" baseType="lpstr">
      <vt:lpstr>BIZ UDPゴシック</vt:lpstr>
      <vt:lpstr>游ゴシック</vt:lpstr>
      <vt:lpstr>游ゴシック Light</vt:lpstr>
      <vt:lpstr>Arial</vt:lpstr>
      <vt:lpstr>Office テーマ</vt:lpstr>
      <vt:lpstr>枚方市立図書館Webサービスの登録方法  （パスワード・メールアドレスの設定）</vt:lpstr>
      <vt:lpstr>PowerPoint プレゼンテーション</vt:lpstr>
      <vt:lpstr>PowerPoint プレゼンテーション</vt:lpstr>
      <vt:lpstr>PowerPoint プレゼンテーション</vt:lpstr>
      <vt:lpstr>４. ①任意のパスワード      ②連絡のつくメールアドレス      を入力   （スマート登録でご利用の方は、   表示される登録済みのメールアドレス   を確認してください）</vt:lpstr>
      <vt:lpstr>５. 「４」で登録したメールアドレスに、    枚方市立図書館から確認メールが    届くので、    記載されているURLをクリック        （右図は申請完了画面）</vt:lpstr>
      <vt:lpstr>６. ログイン画面で     ①利用者番号（８桁又は１１桁） 　  ②登録したパスワード     を入力</vt:lpstr>
      <vt:lpstr>PowerPoint プレゼンテーション</vt:lpstr>
      <vt:lpstr>８. 画面を下にスクロールし、 　　利用照会をクリックすると 　　貸出用バーコードが表示 　　できます</vt:lpstr>
      <vt:lpstr>【メールアドレスの設定が難しい方へ】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枚方市立図書館Webサービスの登録方法  （パスワード・メールアドレスの設定）</dc:title>
  <dc:creator>アオヤギ　クミ</dc:creator>
  <cp:lastModifiedBy>アオヤギ　クミ</cp:lastModifiedBy>
  <cp:revision>80</cp:revision>
  <dcterms:created xsi:type="dcterms:W3CDTF">2023-10-29T02:02:56Z</dcterms:created>
  <dcterms:modified xsi:type="dcterms:W3CDTF">2023-11-20T06:30:22Z</dcterms:modified>
</cp:coreProperties>
</file>