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 standalone="yes"?>
<Relationships xmlns="http://schemas.openxmlformats.org/package/2006/relationships">
  <Relationship Id="rId3" Type="http://schemas.openxmlformats.org/package/2006/relationships/metadata/core-properties" Target="docProps/core.xml" />
  <Relationship Id="rId2" Type="http://schemas.openxmlformats.org/package/2006/relationships/metadata/thumbnail" Target="docProps/thumbnail.jpeg" />
  <Relationship Id="rId1" Type="http://schemas.openxmlformats.org/officeDocument/2006/relationships/officeDocument" Target="ppt/presentation.xml" />
  <Relationship Id="rId4" Type="http://schemas.openxmlformats.org/officeDocument/2006/relationships/extended-properties" Target="docProps/app.xml" />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</p:sldIdLst>
  <p:sldSz cx="6858000" cy="9144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pos="4156" userDrawn="1">
          <p15:clr>
            <a:srgbClr val="A4A3A4"/>
          </p15:clr>
        </p15:guide>
        <p15:guide id="4" pos="16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尾川 春香(ogawa-haruka)" initials="尾川" lastIdx="1" clrIdx="0">
    <p:extLst>
      <p:ext uri="{19B8F6BF-5375-455C-9EA6-DF929625EA0E}">
        <p15:presenceInfo xmlns:p15="http://schemas.microsoft.com/office/powerpoint/2012/main" userId="S-1-5-21-4175116151-3849908774-3845857867-3748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53A0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>
        <p:scale>
          <a:sx n="100" d="100"/>
          <a:sy n="100" d="100"/>
        </p:scale>
        <p:origin x="1176" y="432"/>
      </p:cViewPr>
      <p:guideLst>
        <p:guide orient="horz" pos="2880"/>
        <p:guide pos="2160"/>
        <p:guide pos="4156"/>
        <p:guide pos="1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
<Relationships xmlns="http://schemas.openxmlformats.org/package/2006/relationships">
  <Relationship Id="rId8" Type="http://schemas.openxmlformats.org/officeDocument/2006/relationships/tableStyles" Target="tableStyles.xml" />
  <Relationship Id="rId3" Type="http://schemas.openxmlformats.org/officeDocument/2006/relationships/slide" Target="slides/slide2.xml" />
  <Relationship Id="rId7" Type="http://schemas.openxmlformats.org/officeDocument/2006/relationships/theme" Target="theme/theme1.xml" />
  <Relationship Id="rId2" Type="http://schemas.openxmlformats.org/officeDocument/2006/relationships/slide" Target="slides/slide1.xml" />
  <Relationship Id="rId1" Type="http://schemas.openxmlformats.org/officeDocument/2006/relationships/slideMaster" Target="slideMasters/slideMaster1.xml" />
  <Relationship Id="rId6" Type="http://schemas.openxmlformats.org/officeDocument/2006/relationships/viewProps" Target="viewProps.xml" />
  <Relationship Id="rId5" Type="http://schemas.openxmlformats.org/officeDocument/2006/relationships/presProps" Target="presProps.xml" />
  <Relationship Id="rId4" Type="http://schemas.openxmlformats.org/officeDocument/2006/relationships/commentAuthors" Target="commentAuthors.xml" />
</Relationships>
</file>

<file path=ppt/slideLayouts/_rels/slideLayout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0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6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7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8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9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D545-8467-428C-B4B7-668AFE11EB3F}" type="datetimeFigureOut">
              <a:rPr kumimoji="1" lang="ja-JP" altLang="en-US" smtClean="0"/>
              <a:t>2022/3/8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A29CB-BA86-48A6-80E1-CB8750A963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9154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D545-8467-428C-B4B7-668AFE11EB3F}" type="datetimeFigureOut">
              <a:rPr kumimoji="1" lang="ja-JP" altLang="en-US" smtClean="0"/>
              <a:t>2022/3/8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A29CB-BA86-48A6-80E1-CB8750A963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1439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D545-8467-428C-B4B7-668AFE11EB3F}" type="datetimeFigureOut">
              <a:rPr kumimoji="1" lang="ja-JP" altLang="en-US" smtClean="0"/>
              <a:t>2022/3/8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A29CB-BA86-48A6-80E1-CB8750A963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0067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D545-8467-428C-B4B7-668AFE11EB3F}" type="datetimeFigureOut">
              <a:rPr kumimoji="1" lang="ja-JP" altLang="en-US" smtClean="0"/>
              <a:t>2022/3/8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A29CB-BA86-48A6-80E1-CB8750A963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047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D545-8467-428C-B4B7-668AFE11EB3F}" type="datetimeFigureOut">
              <a:rPr kumimoji="1" lang="ja-JP" altLang="en-US" smtClean="0"/>
              <a:t>2022/3/8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A29CB-BA86-48A6-80E1-CB8750A963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7989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D545-8467-428C-B4B7-668AFE11EB3F}" type="datetimeFigureOut">
              <a:rPr kumimoji="1" lang="ja-JP" altLang="en-US" smtClean="0"/>
              <a:t>2022/3/8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A29CB-BA86-48A6-80E1-CB8750A963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8555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D545-8467-428C-B4B7-668AFE11EB3F}" type="datetimeFigureOut">
              <a:rPr kumimoji="1" lang="ja-JP" altLang="en-US" smtClean="0"/>
              <a:t>2022/3/8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A29CB-BA86-48A6-80E1-CB8750A963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9646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D545-8467-428C-B4B7-668AFE11EB3F}" type="datetimeFigureOut">
              <a:rPr kumimoji="1" lang="ja-JP" altLang="en-US" smtClean="0"/>
              <a:t>2022/3/8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A29CB-BA86-48A6-80E1-CB8750A963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5793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D545-8467-428C-B4B7-668AFE11EB3F}" type="datetimeFigureOut">
              <a:rPr kumimoji="1" lang="ja-JP" altLang="en-US" smtClean="0"/>
              <a:t>2022/3/8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A29CB-BA86-48A6-80E1-CB8750A963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4724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D545-8467-428C-B4B7-668AFE11EB3F}" type="datetimeFigureOut">
              <a:rPr kumimoji="1" lang="ja-JP" altLang="en-US" smtClean="0"/>
              <a:t>2022/3/8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A29CB-BA86-48A6-80E1-CB8750A963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694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kumimoji="1" lang="ja-JP" altLang="en-US" smtClean="0"/>
              <a:t>図を追加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D545-8467-428C-B4B7-668AFE11EB3F}" type="datetimeFigureOut">
              <a:rPr kumimoji="1" lang="ja-JP" altLang="en-US" smtClean="0"/>
              <a:t>2022/3/8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A29CB-BA86-48A6-80E1-CB8750A963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5282488"/>
      </p:ext>
    </p:extLst>
  </p:cSld>
  <p:clrMapOvr>
    <a:masterClrMapping/>
  </p:clrMapOvr>
</p:sldLayout>
</file>

<file path=ppt/slideMasters/_rels/slideMaster1.xml.rels>&#65279;<?xml version="1.0" encoding="utf-8" standalone="yes"?>
<Relationships xmlns="http://schemas.openxmlformats.org/package/2006/relationships">
  <Relationship Id="rId8" Type="http://schemas.openxmlformats.org/officeDocument/2006/relationships/slideLayout" Target="../slideLayouts/slideLayout8.xml" />
  <Relationship Id="rId3" Type="http://schemas.openxmlformats.org/officeDocument/2006/relationships/slideLayout" Target="../slideLayouts/slideLayout3.xml" />
  <Relationship Id="rId7" Type="http://schemas.openxmlformats.org/officeDocument/2006/relationships/slideLayout" Target="../slideLayouts/slideLayout7.xml" />
  <Relationship Id="rId12" Type="http://schemas.openxmlformats.org/officeDocument/2006/relationships/theme" Target="../theme/theme1.xml" />
  <Relationship Id="rId2" Type="http://schemas.openxmlformats.org/officeDocument/2006/relationships/slideLayout" Target="../slideLayouts/slideLayout2.xml" />
  <Relationship Id="rId1" Type="http://schemas.openxmlformats.org/officeDocument/2006/relationships/slideLayout" Target="../slideLayouts/slideLayout1.xml" />
  <Relationship Id="rId6" Type="http://schemas.openxmlformats.org/officeDocument/2006/relationships/slideLayout" Target="../slideLayouts/slideLayout6.xml" />
  <Relationship Id="rId11" Type="http://schemas.openxmlformats.org/officeDocument/2006/relationships/slideLayout" Target="../slideLayouts/slideLayout11.xml" />
  <Relationship Id="rId5" Type="http://schemas.openxmlformats.org/officeDocument/2006/relationships/slideLayout" Target="../slideLayouts/slideLayout5.xml" />
  <Relationship Id="rId10" Type="http://schemas.openxmlformats.org/officeDocument/2006/relationships/slideLayout" Target="../slideLayouts/slideLayout10.xml" />
  <Relationship Id="rId4" Type="http://schemas.openxmlformats.org/officeDocument/2006/relationships/slideLayout" Target="../slideLayouts/slideLayout4.xml" />
  <Relationship Id="rId9" Type="http://schemas.openxmlformats.org/officeDocument/2006/relationships/slideLayout" Target="../slideLayouts/slideLayout9.xml" />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2D545-8467-428C-B4B7-668AFE11EB3F}" type="datetimeFigureOut">
              <a:rPr kumimoji="1" lang="ja-JP" altLang="en-US" smtClean="0"/>
              <a:t>2022/3/8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A29CB-BA86-48A6-80E1-CB8750A963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510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kumimoji="1"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kumimoji="1"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kumimoji="1"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2.jpeg" />
  <Relationship Id="rId2" Type="http://schemas.openxmlformats.org/officeDocument/2006/relationships/image" Target="../media/image1.png" />
  <Relationship Id="rId1" Type="http://schemas.openxmlformats.org/officeDocument/2006/relationships/slideLayout" Target="../slideLayouts/slideLayout7.xml" />
  <Relationship Id="rId5" Type="http://schemas.openxmlformats.org/officeDocument/2006/relationships/image" Target="../media/image4.png" />
  <Relationship Id="rId4" Type="http://schemas.openxmlformats.org/officeDocument/2006/relationships/image" Target="../media/image3.png" />
</Relationships>
</file>

<file path=ppt/slides/_rels/slide2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.png" />
  <Relationship Id="rId2" Type="http://schemas.openxmlformats.org/officeDocument/2006/relationships/image" Target="../media/image3.png" />
  <Relationship Id="rId1" Type="http://schemas.openxmlformats.org/officeDocument/2006/relationships/slideLayout" Target="../slideLayouts/slideLayout7.xml" />
  <Relationship Id="rId6" Type="http://schemas.openxmlformats.org/officeDocument/2006/relationships/image" Target="../media/image8.png" />
  <Relationship Id="rId5" Type="http://schemas.openxmlformats.org/officeDocument/2006/relationships/image" Target="../media/image7.png" />
  <Relationship Id="rId4" Type="http://schemas.openxmlformats.org/officeDocument/2006/relationships/image" Target="../media/image6.png" />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216" y="4170796"/>
            <a:ext cx="1152128" cy="1468743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37303" y="-529266"/>
            <a:ext cx="55686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solidFill>
                  <a:srgbClr val="FF0000"/>
                </a:solidFill>
              </a:rPr>
              <a:t>リーフレットイメージ（</a:t>
            </a:r>
            <a:r>
              <a:rPr lang="en-US" altLang="ja-JP" sz="1600" dirty="0">
                <a:solidFill>
                  <a:srgbClr val="FF0000"/>
                </a:solidFill>
              </a:rPr>
              <a:t>2020/03/10</a:t>
            </a:r>
            <a:r>
              <a:rPr lang="ja-JP" altLang="en-US" sz="1600" dirty="0">
                <a:solidFill>
                  <a:srgbClr val="FF0000"/>
                </a:solidFill>
              </a:rPr>
              <a:t>）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0" y="735149"/>
            <a:ext cx="6858000" cy="1604603"/>
          </a:xfrm>
          <a:prstGeom prst="rect">
            <a:avLst/>
          </a:prstGeom>
          <a:solidFill>
            <a:srgbClr val="33CC33"/>
          </a:solidFill>
          <a:ln w="28575">
            <a:noFill/>
            <a:round/>
            <a:headEnd/>
            <a:tailEnd/>
          </a:ln>
        </p:spPr>
        <p:txBody>
          <a:bodyPr vert="horz" wrap="square" lIns="0" tIns="108000" rIns="3600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altLang="ja-JP" sz="1100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8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「マイナポータル」で</a:t>
            </a:r>
            <a:endParaRPr lang="en-US" altLang="ja-JP" sz="2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8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乳幼児</a:t>
            </a:r>
            <a:r>
              <a:rPr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健</a:t>
            </a:r>
            <a:r>
              <a:rPr lang="ja-JP" altLang="en-US" sz="28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診などの</a:t>
            </a:r>
            <a:r>
              <a:rPr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健診</a:t>
            </a:r>
            <a:r>
              <a:rPr lang="ja-JP" altLang="en-US" sz="28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結果を確認</a:t>
            </a:r>
            <a:r>
              <a:rPr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できます</a:t>
            </a:r>
            <a:r>
              <a:rPr lang="ja-JP" altLang="en-US" sz="28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！</a:t>
            </a:r>
            <a:endParaRPr lang="en-US" altLang="ja-JP" sz="2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lang="ja-JP" altLang="en-US" sz="20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37302" y="35496"/>
            <a:ext cx="36077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b="1" dirty="0">
                <a:solidFill>
                  <a:srgbClr val="33CC3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＜</a:t>
            </a:r>
            <a:r>
              <a:rPr lang="ja-JP" altLang="en-US" sz="1400" b="1" dirty="0" smtClean="0">
                <a:solidFill>
                  <a:srgbClr val="33CC3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大切</a:t>
            </a:r>
            <a:r>
              <a:rPr lang="ja-JP" altLang="en-US" sz="1400" b="1" dirty="0">
                <a:solidFill>
                  <a:srgbClr val="33CC3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</a:t>
            </a:r>
            <a:r>
              <a:rPr lang="ja-JP" altLang="en-US" sz="1400" b="1" dirty="0" smtClean="0">
                <a:solidFill>
                  <a:srgbClr val="33CC3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お知らせ＞</a:t>
            </a:r>
            <a:endParaRPr lang="en-US" altLang="ja-JP" sz="1400" b="1" dirty="0" smtClean="0">
              <a:solidFill>
                <a:srgbClr val="33CC33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400" b="1" dirty="0" smtClean="0">
              <a:solidFill>
                <a:srgbClr val="33CC33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妊産婦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や</a:t>
            </a:r>
            <a:r>
              <a:rPr lang="ja-JP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乳幼児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がいる</a:t>
            </a:r>
            <a:r>
              <a:rPr lang="ja-JP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家庭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の皆さま</a:t>
            </a:r>
            <a:endParaRPr lang="ja-JP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60350" y="2555776"/>
            <a:ext cx="6337002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ja-JP" altLang="en-US" sz="16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乳幼児健診などの</a:t>
            </a:r>
            <a:r>
              <a:rPr lang="ja-JP" altLang="en-US" sz="1600" b="1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健診結果</a:t>
            </a:r>
            <a:r>
              <a:rPr lang="ja-JP" altLang="ja-JP" sz="1600" b="1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が</a:t>
            </a:r>
            <a:r>
              <a:rPr lang="ja-JP" altLang="en-US" sz="1600" b="1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「</a:t>
            </a:r>
            <a:r>
              <a:rPr lang="ja-JP" altLang="ja-JP" sz="1600" b="1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マイナポータル</a:t>
            </a:r>
            <a:r>
              <a:rPr lang="ja-JP" altLang="en-US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」</a:t>
            </a:r>
            <a:r>
              <a:rPr lang="ja-JP" altLang="ja-JP" sz="1600" b="1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で閲覧</a:t>
            </a:r>
            <a:r>
              <a:rPr lang="ja-JP" altLang="ja-JP" sz="16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できます</a:t>
            </a:r>
            <a:r>
              <a:rPr lang="ja-JP" altLang="ja-JP" sz="16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。</a:t>
            </a:r>
            <a:r>
              <a:rPr lang="ja-JP" altLang="ja-JP" sz="1600" b="1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健康管理に役立</a:t>
            </a:r>
            <a:r>
              <a:rPr lang="ja-JP" altLang="en-US" sz="1600" b="1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つ</a:t>
            </a:r>
            <a:r>
              <a:rPr lang="ja-JP" altLang="en-US" sz="16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とともに、</a:t>
            </a:r>
            <a:r>
              <a:rPr lang="ja-JP" altLang="ja-JP" sz="1600" b="1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医療機関</a:t>
            </a:r>
            <a:r>
              <a:rPr lang="ja-JP" altLang="en-US" sz="1600" b="1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を</a:t>
            </a:r>
            <a:r>
              <a:rPr lang="ja-JP" altLang="ja-JP" sz="1600" b="1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受診</a:t>
            </a:r>
            <a:r>
              <a:rPr lang="ja-JP" altLang="en-US" sz="1600" b="1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する際</a:t>
            </a:r>
            <a:r>
              <a:rPr lang="ja-JP" altLang="ja-JP" sz="1600" b="1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に</a:t>
            </a:r>
            <a:r>
              <a:rPr lang="ja-JP" altLang="en-US" sz="1600" b="1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、</a:t>
            </a:r>
            <a:r>
              <a:rPr lang="ja-JP" altLang="ja-JP" sz="1600" b="1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健診</a:t>
            </a:r>
            <a:r>
              <a:rPr lang="ja-JP" altLang="en-US" sz="1600" b="1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の</a:t>
            </a:r>
            <a:r>
              <a:rPr lang="ja-JP" altLang="ja-JP" sz="1600" b="1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結果を</a:t>
            </a:r>
            <a:r>
              <a:rPr lang="ja-JP" altLang="en-US" sz="1600" b="1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医師</a:t>
            </a:r>
            <a:r>
              <a:rPr lang="ja-JP" altLang="ja-JP" sz="1600" b="1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に</a:t>
            </a:r>
            <a:r>
              <a:rPr lang="ja-JP" altLang="ja-JP" sz="16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見せる</a:t>
            </a:r>
            <a:r>
              <a:rPr lang="ja-JP" altLang="en-US" sz="16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など</a:t>
            </a:r>
            <a:r>
              <a:rPr lang="ja-JP" altLang="ja-JP" sz="16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、健康</a:t>
            </a:r>
            <a:r>
              <a:rPr lang="ja-JP" altLang="ja-JP" sz="16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情報を正確に伝える</a:t>
            </a:r>
            <a:r>
              <a:rPr lang="ja-JP" altLang="ja-JP" sz="16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こと</a:t>
            </a:r>
            <a:r>
              <a:rPr lang="ja-JP" altLang="en-US" sz="16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も</a:t>
            </a:r>
            <a:r>
              <a:rPr lang="ja-JP" altLang="ja-JP" sz="16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できます。</a:t>
            </a:r>
            <a:r>
              <a:rPr lang="ja-JP" altLang="ja-JP" sz="16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endParaRPr lang="en-US" altLang="ja-JP" sz="160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2" name="図 11" descr="報道発表資料psdのコピー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6992" y="8675325"/>
            <a:ext cx="1152128" cy="382537"/>
          </a:xfrm>
          <a:prstGeom prst="rect">
            <a:avLst/>
          </a:prstGeom>
          <a:noFill/>
        </p:spPr>
      </p:pic>
      <p:sp>
        <p:nvSpPr>
          <p:cNvPr id="13" name="テキスト ボックス 13"/>
          <p:cNvSpPr txBox="1">
            <a:spLocks noChangeArrowheads="1"/>
          </p:cNvSpPr>
          <p:nvPr/>
        </p:nvSpPr>
        <p:spPr bwMode="auto">
          <a:xfrm>
            <a:off x="72472" y="6473474"/>
            <a:ext cx="6730342" cy="31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191" tIns="50095" rIns="100191" bIns="50095">
            <a:spAutoFit/>
          </a:bodyPr>
          <a:lstStyle/>
          <a:p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〇乳幼児健診等の健診結果についてのお問い合わせは、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お住まいの市区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町村まで</a:t>
            </a:r>
            <a:endParaRPr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48314" y="6805407"/>
            <a:ext cx="6287639" cy="1034523"/>
          </a:xfrm>
          <a:prstGeom prst="rect">
            <a:avLst/>
          </a:prstGeom>
          <a:noFill/>
          <a:ln w="9525" cmpd="thickThin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546" rIns="109090" bIns="54546"/>
          <a:lstStyle/>
          <a:p>
            <a:pPr>
              <a:defRPr/>
            </a:pP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（お問い合わせ先</a:t>
            </a:r>
            <a:r>
              <a:rPr lang="ja-JP" altLang="en-US" sz="1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lang="en-US" altLang="ja-JP" sz="11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defRPr/>
            </a:pP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枚方市役所　健康福祉部　</a:t>
            </a:r>
            <a:r>
              <a:rPr lang="ja-JP" altLang="en-US" sz="1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健康寿命推進室</a:t>
            </a:r>
            <a:r>
              <a:rPr lang="ja-JP" altLang="en-US" sz="1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母子</a:t>
            </a:r>
            <a:r>
              <a:rPr lang="ja-JP" altLang="en-US" sz="1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保健課（</a:t>
            </a:r>
            <a:r>
              <a:rPr lang="ja-JP" altLang="en-US" sz="1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保健</a:t>
            </a:r>
            <a:r>
              <a:rPr lang="ja-JP" altLang="en-US" sz="1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センター内）</a:t>
            </a:r>
            <a:endParaRPr lang="en-US" altLang="ja-JP" sz="11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defRPr/>
            </a:pP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住　　所：〒</a:t>
            </a:r>
            <a:r>
              <a:rPr lang="en-US" altLang="ja-JP" sz="1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573-1197</a:t>
            </a:r>
            <a:r>
              <a:rPr lang="ja-JP" altLang="en-US" sz="1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大阪府枚方市禁野本町２丁目</a:t>
            </a:r>
            <a:r>
              <a:rPr lang="en-US" altLang="ja-JP" sz="1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13</a:t>
            </a:r>
            <a:r>
              <a:rPr lang="ja-JP" altLang="en-US" sz="1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番</a:t>
            </a:r>
            <a:r>
              <a:rPr lang="en-US" altLang="ja-JP" sz="1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13</a:t>
            </a:r>
            <a:r>
              <a:rPr lang="ja-JP" altLang="en-US" sz="1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号</a:t>
            </a:r>
            <a:endParaRPr lang="en-US" altLang="ja-JP" sz="11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defRPr/>
            </a:pP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電話番号：</a:t>
            </a:r>
            <a:r>
              <a:rPr lang="en-US" altLang="ja-JP" sz="1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072-840-7221</a:t>
            </a:r>
            <a:r>
              <a:rPr lang="ja-JP" altLang="en-US" sz="1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</a:t>
            </a:r>
            <a:r>
              <a:rPr lang="en-US" altLang="ja-JP" sz="1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FAX</a:t>
            </a:r>
            <a:r>
              <a:rPr lang="ja-JP" altLang="en-US" sz="1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：</a:t>
            </a:r>
            <a:r>
              <a:rPr lang="en-US" altLang="ja-JP" sz="1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072-840-4496</a:t>
            </a:r>
          </a:p>
          <a:p>
            <a:pPr>
              <a:defRPr/>
            </a:pP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</a:t>
            </a:r>
            <a:r>
              <a:rPr lang="en-US" altLang="ja-JP" sz="1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E-mail</a:t>
            </a:r>
            <a:r>
              <a:rPr lang="ja-JP" altLang="en-US" sz="1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：</a:t>
            </a:r>
            <a:r>
              <a:rPr lang="en-US" altLang="ja-JP" sz="1100" dirty="0" err="1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hokenc</a:t>
            </a:r>
            <a:r>
              <a:rPr lang="ja-JP" altLang="en-US" sz="1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＠</a:t>
            </a:r>
            <a:r>
              <a:rPr lang="en-US" altLang="ja-JP" sz="1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city.hirakata.osaka.jp</a:t>
            </a:r>
          </a:p>
          <a:p>
            <a:pPr>
              <a:defRPr/>
            </a:pP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260350" y="4012913"/>
            <a:ext cx="6337300" cy="2403866"/>
          </a:xfrm>
          <a:prstGeom prst="roundRect">
            <a:avLst>
              <a:gd name="adj" fmla="val 3717"/>
            </a:avLst>
          </a:prstGeom>
          <a:noFill/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角丸四角形 14"/>
          <p:cNvSpPr/>
          <p:nvPr/>
        </p:nvSpPr>
        <p:spPr>
          <a:xfrm>
            <a:off x="260350" y="3882591"/>
            <a:ext cx="2304554" cy="316788"/>
          </a:xfrm>
          <a:prstGeom prst="roundRect">
            <a:avLst/>
          </a:prstGeom>
          <a:solidFill>
            <a:schemeClr val="bg1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マイナポータルとは</a:t>
            </a:r>
            <a:endParaRPr kumimoji="1" lang="ja-JP" altLang="en-US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283484" y="4224125"/>
            <a:ext cx="521287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マイナポータルは、行政手続の検索やオンライン申請ができる自分専用の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サイトです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。子育てや介護をはじめとする行政手続がワンストップでできたり、行政機関からのお知らせを確認できたりします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平成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29</a:t>
            </a:r>
            <a:r>
              <a:rPr lang="ja-JP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年度から</a:t>
            </a:r>
            <a:r>
              <a:rPr lang="ja-JP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マイナポータル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を通じて</a:t>
            </a:r>
            <a:r>
              <a:rPr lang="ja-JP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予防</a:t>
            </a:r>
            <a:r>
              <a:rPr lang="ja-JP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接種</a:t>
            </a:r>
            <a:r>
              <a:rPr lang="ja-JP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情報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を閲覧する仕組みがはじまっており、</a:t>
            </a:r>
            <a:r>
              <a:rPr lang="ja-JP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令和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月からは特定健診情報</a:t>
            </a:r>
            <a:r>
              <a:rPr lang="ja-JP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月からは薬剤情報</a:t>
            </a:r>
            <a:r>
              <a:rPr lang="ja-JP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閲覧</a:t>
            </a:r>
            <a:r>
              <a:rPr lang="ja-JP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が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順次開始される</a:t>
            </a:r>
            <a:r>
              <a:rPr lang="ja-JP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予定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です</a:t>
            </a:r>
            <a:r>
              <a:rPr lang="ja-JP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476" y="4562476"/>
            <a:ext cx="19048" cy="1904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76" y="4714876"/>
            <a:ext cx="19048" cy="19048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98016" y="7884368"/>
            <a:ext cx="6840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/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〇マイナンバーについてのお問い合わせは、マイナンバー総合フリーダイヤルまで　</a:t>
            </a:r>
            <a:endParaRPr kumimoji="1"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230" y="8662302"/>
            <a:ext cx="1021746" cy="329549"/>
          </a:xfrm>
          <a:prstGeom prst="rect">
            <a:avLst/>
          </a:prstGeom>
        </p:spPr>
      </p:pic>
      <p:sp>
        <p:nvSpPr>
          <p:cNvPr id="30" name="正方形/長方形 29"/>
          <p:cNvSpPr/>
          <p:nvPr/>
        </p:nvSpPr>
        <p:spPr>
          <a:xfrm>
            <a:off x="233823" y="8100392"/>
            <a:ext cx="6337300" cy="530495"/>
          </a:xfrm>
          <a:prstGeom prst="rect">
            <a:avLst/>
          </a:prstGeom>
          <a:noFill/>
          <a:ln w="9525" cmpd="thickThin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546" rIns="109090" bIns="54546"/>
          <a:lstStyle/>
          <a:p>
            <a:pPr>
              <a:defRPr/>
            </a:pP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（お問い合わせ先</a:t>
            </a:r>
            <a:r>
              <a:rPr lang="ja-JP" altLang="en-US" sz="1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lang="en-US" altLang="ja-JP" sz="11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defRPr/>
            </a:pP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０１２０</a:t>
            </a:r>
            <a:r>
              <a:rPr lang="en-US" altLang="ja-JP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９５</a:t>
            </a:r>
            <a:r>
              <a:rPr lang="en-US" altLang="ja-JP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０１７８</a:t>
            </a:r>
          </a:p>
          <a:p>
            <a:pPr>
              <a:defRPr/>
            </a:pPr>
            <a:r>
              <a:rPr lang="ja-JP" altLang="en-US" sz="1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2" name="テキスト ボックス 13"/>
          <p:cNvSpPr txBox="1">
            <a:spLocks noChangeArrowheads="1"/>
          </p:cNvSpPr>
          <p:nvPr/>
        </p:nvSpPr>
        <p:spPr bwMode="auto">
          <a:xfrm>
            <a:off x="2420888" y="6100166"/>
            <a:ext cx="4032448" cy="31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191" tIns="50095" rIns="100191" bIns="50095">
            <a:spAutoFit/>
          </a:bodyPr>
          <a:lstStyle/>
          <a:p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利用の詳しい手順は裏面をご参照ください。</a:t>
            </a:r>
            <a:endParaRPr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834320" y="8192145"/>
            <a:ext cx="23948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平   日：９時３０分～２０時００分</a:t>
            </a:r>
            <a:endParaRPr kumimoji="1" lang="en-US" altLang="ja-JP" sz="105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土日祝：９時３０分～１７時３０分</a:t>
            </a:r>
            <a:endParaRPr kumimoji="1" lang="ja-JP" altLang="en-US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229200" y="8192145"/>
            <a:ext cx="7920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年末年始を除く</a:t>
            </a:r>
            <a:endParaRPr kumimoji="1"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大かっこ 16"/>
          <p:cNvSpPr/>
          <p:nvPr/>
        </p:nvSpPr>
        <p:spPr>
          <a:xfrm>
            <a:off x="5229200" y="8192145"/>
            <a:ext cx="792088" cy="340295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14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90940" y="969759"/>
            <a:ext cx="32792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 algn="just"/>
            <a:r>
              <a:rPr lang="en-US" altLang="ja-JP" sz="13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※</a:t>
            </a:r>
            <a:r>
              <a:rPr lang="ja-JP" altLang="en-US" sz="13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１　マイナンバーカードの取得</a:t>
            </a:r>
            <a:r>
              <a:rPr lang="ja-JP" altLang="en-US" sz="13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方法</a:t>
            </a:r>
            <a:r>
              <a:rPr lang="ja-JP" altLang="en-US" sz="13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などはこちら</a:t>
            </a:r>
            <a:r>
              <a:rPr lang="ja-JP" altLang="en-US" sz="13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endParaRPr lang="en-US" altLang="ja-JP" sz="13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263525" algn="just"/>
            <a:r>
              <a:rPr lang="en-US" altLang="ja-JP" sz="13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https</a:t>
            </a:r>
            <a:r>
              <a:rPr lang="en-US" altLang="ja-JP" sz="13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://</a:t>
            </a:r>
            <a:r>
              <a:rPr lang="en-US" altLang="ja-JP" sz="13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www.kojinbango-card.go.jp/kofushinse</a:t>
            </a:r>
            <a:r>
              <a:rPr lang="en-US" altLang="ja-JP" sz="13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/ </a:t>
            </a:r>
          </a:p>
        </p:txBody>
      </p:sp>
      <p:sp>
        <p:nvSpPr>
          <p:cNvPr id="3" name="角丸四角形 2"/>
          <p:cNvSpPr/>
          <p:nvPr/>
        </p:nvSpPr>
        <p:spPr>
          <a:xfrm>
            <a:off x="70645" y="841962"/>
            <a:ext cx="3006042" cy="6610358"/>
          </a:xfrm>
          <a:prstGeom prst="roundRect">
            <a:avLst>
              <a:gd name="adj" fmla="val 3717"/>
            </a:avLst>
          </a:prstGeom>
          <a:noFill/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角丸四角形 3"/>
          <p:cNvSpPr/>
          <p:nvPr/>
        </p:nvSpPr>
        <p:spPr>
          <a:xfrm>
            <a:off x="169042" y="683568"/>
            <a:ext cx="2304554" cy="316788"/>
          </a:xfrm>
          <a:prstGeom prst="roundRect">
            <a:avLst/>
          </a:prstGeom>
          <a:solidFill>
            <a:schemeClr val="bg1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利用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の流れ</a:t>
            </a:r>
            <a:endParaRPr kumimoji="1" lang="ja-JP" altLang="en-US" sz="16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7828" y="3124560"/>
            <a:ext cx="19048" cy="1904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0228" y="3276960"/>
            <a:ext cx="19048" cy="19048"/>
          </a:xfrm>
          <a:prstGeom prst="rect">
            <a:avLst/>
          </a:prstGeom>
        </p:spPr>
      </p:pic>
      <p:grpSp>
        <p:nvGrpSpPr>
          <p:cNvPr id="7" name="グループ化 6"/>
          <p:cNvGrpSpPr/>
          <p:nvPr/>
        </p:nvGrpSpPr>
        <p:grpSpPr>
          <a:xfrm>
            <a:off x="116632" y="6200884"/>
            <a:ext cx="1368152" cy="443392"/>
            <a:chOff x="476672" y="5585278"/>
            <a:chExt cx="1368152" cy="443392"/>
          </a:xfrm>
        </p:grpSpPr>
        <p:sp>
          <p:nvSpPr>
            <p:cNvPr id="8" name="楕円 7"/>
            <p:cNvSpPr/>
            <p:nvPr/>
          </p:nvSpPr>
          <p:spPr>
            <a:xfrm>
              <a:off x="476672" y="5585278"/>
              <a:ext cx="1225574" cy="44339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651906" y="5652120"/>
              <a:ext cx="11929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STEP</a:t>
              </a:r>
              <a:r>
                <a:rPr lang="ja-JP" altLang="en-US" sz="16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５</a:t>
              </a:r>
              <a:endPara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116632" y="3813995"/>
            <a:ext cx="1368152" cy="443392"/>
            <a:chOff x="476672" y="5585278"/>
            <a:chExt cx="1368152" cy="443392"/>
          </a:xfrm>
        </p:grpSpPr>
        <p:sp>
          <p:nvSpPr>
            <p:cNvPr id="11" name="楕円 10"/>
            <p:cNvSpPr/>
            <p:nvPr/>
          </p:nvSpPr>
          <p:spPr>
            <a:xfrm>
              <a:off x="476672" y="5585278"/>
              <a:ext cx="1225574" cy="44339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651906" y="5652120"/>
              <a:ext cx="11929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STEP</a:t>
              </a:r>
              <a:r>
                <a:rPr lang="ja-JP" altLang="en-US" sz="16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３</a:t>
              </a:r>
              <a:endPara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116632" y="5040645"/>
            <a:ext cx="1368152" cy="443392"/>
            <a:chOff x="476672" y="5585278"/>
            <a:chExt cx="1368152" cy="443392"/>
          </a:xfrm>
        </p:grpSpPr>
        <p:sp>
          <p:nvSpPr>
            <p:cNvPr id="14" name="楕円 13"/>
            <p:cNvSpPr/>
            <p:nvPr/>
          </p:nvSpPr>
          <p:spPr>
            <a:xfrm>
              <a:off x="476672" y="5585278"/>
              <a:ext cx="1225574" cy="44339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651906" y="5652120"/>
              <a:ext cx="11929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STEP</a:t>
              </a:r>
              <a:r>
                <a:rPr lang="ja-JP" altLang="en-US" sz="16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４</a:t>
              </a:r>
              <a:endPara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6" name="二等辺三角形 15"/>
          <p:cNvSpPr/>
          <p:nvPr/>
        </p:nvSpPr>
        <p:spPr>
          <a:xfrm rot="10800000">
            <a:off x="548681" y="4577281"/>
            <a:ext cx="358602" cy="15852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二等辺三角形 16"/>
          <p:cNvSpPr/>
          <p:nvPr/>
        </p:nvSpPr>
        <p:spPr>
          <a:xfrm rot="10800000">
            <a:off x="548680" y="5781629"/>
            <a:ext cx="358602" cy="15852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7272" y="1264069"/>
            <a:ext cx="427611" cy="427611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1278287" y="3904183"/>
            <a:ext cx="19635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「マイナポータル」で検索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443" y="4191051"/>
            <a:ext cx="533126" cy="533126"/>
          </a:xfrm>
          <a:prstGeom prst="rect">
            <a:avLst/>
          </a:prstGeom>
        </p:spPr>
      </p:pic>
      <p:grpSp>
        <p:nvGrpSpPr>
          <p:cNvPr id="21" name="グループ化 20"/>
          <p:cNvGrpSpPr/>
          <p:nvPr/>
        </p:nvGrpSpPr>
        <p:grpSpPr>
          <a:xfrm>
            <a:off x="116632" y="1248288"/>
            <a:ext cx="1368152" cy="443392"/>
            <a:chOff x="476672" y="5585278"/>
            <a:chExt cx="1368152" cy="443392"/>
          </a:xfrm>
        </p:grpSpPr>
        <p:sp>
          <p:nvSpPr>
            <p:cNvPr id="22" name="楕円 21"/>
            <p:cNvSpPr/>
            <p:nvPr/>
          </p:nvSpPr>
          <p:spPr>
            <a:xfrm>
              <a:off x="476672" y="5585278"/>
              <a:ext cx="1225574" cy="44339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651906" y="5652120"/>
              <a:ext cx="11929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STEP</a:t>
              </a:r>
              <a:r>
                <a:rPr lang="ja-JP" altLang="en-US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１</a:t>
              </a:r>
              <a:endPara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24" name="テキスト ボックス 23"/>
          <p:cNvSpPr txBox="1"/>
          <p:nvPr/>
        </p:nvSpPr>
        <p:spPr>
          <a:xfrm>
            <a:off x="1321468" y="1199580"/>
            <a:ext cx="19635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お子さんの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マイナンバーカードの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取得（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１）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二等辺三角形 24"/>
          <p:cNvSpPr/>
          <p:nvPr/>
        </p:nvSpPr>
        <p:spPr>
          <a:xfrm rot="10800000">
            <a:off x="548680" y="2051720"/>
            <a:ext cx="358602" cy="15852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6" name="グループ化 25"/>
          <p:cNvGrpSpPr/>
          <p:nvPr/>
        </p:nvGrpSpPr>
        <p:grpSpPr>
          <a:xfrm>
            <a:off x="116632" y="2688448"/>
            <a:ext cx="1368152" cy="443392"/>
            <a:chOff x="476672" y="5585278"/>
            <a:chExt cx="1368152" cy="443392"/>
          </a:xfrm>
        </p:grpSpPr>
        <p:sp>
          <p:nvSpPr>
            <p:cNvPr id="27" name="楕円 26"/>
            <p:cNvSpPr/>
            <p:nvPr/>
          </p:nvSpPr>
          <p:spPr>
            <a:xfrm>
              <a:off x="476672" y="5585278"/>
              <a:ext cx="1225574" cy="44339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651906" y="5652120"/>
              <a:ext cx="11929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STEP</a:t>
              </a:r>
              <a:r>
                <a:rPr lang="en-US" altLang="ja-JP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2</a:t>
              </a:r>
            </a:p>
          </p:txBody>
        </p:sp>
      </p:grpSp>
      <p:sp>
        <p:nvSpPr>
          <p:cNvPr id="29" name="テキスト ボックス 28"/>
          <p:cNvSpPr txBox="1"/>
          <p:nvPr/>
        </p:nvSpPr>
        <p:spPr>
          <a:xfrm>
            <a:off x="1275636" y="2680628"/>
            <a:ext cx="1963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インターネットアクセス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端末等を準備（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２）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二等辺三角形 29"/>
          <p:cNvSpPr/>
          <p:nvPr/>
        </p:nvSpPr>
        <p:spPr>
          <a:xfrm rot="10800000">
            <a:off x="550118" y="3405365"/>
            <a:ext cx="358602" cy="15852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540473">
            <a:off x="1970195" y="1950318"/>
            <a:ext cx="803226" cy="507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テキスト ボックス 31"/>
          <p:cNvSpPr txBox="1"/>
          <p:nvPr/>
        </p:nvSpPr>
        <p:spPr>
          <a:xfrm>
            <a:off x="3091605" y="1928671"/>
            <a:ext cx="3775634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indent="-261938" algn="just"/>
            <a:r>
              <a:rPr lang="en-US" altLang="ja-JP" sz="13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※</a:t>
            </a:r>
            <a:r>
              <a:rPr lang="ja-JP" altLang="en-US" sz="13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２　</a:t>
            </a:r>
            <a:r>
              <a:rPr lang="ja-JP" altLang="ja-JP" sz="13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マイナポータル</a:t>
            </a:r>
            <a:r>
              <a:rPr lang="ja-JP" altLang="en-US" sz="13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の利用</a:t>
            </a:r>
            <a:r>
              <a:rPr lang="ja-JP" altLang="ja-JP" sz="13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には</a:t>
            </a:r>
            <a:r>
              <a:rPr lang="ja-JP" altLang="en-US" sz="13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以下</a:t>
            </a:r>
            <a:r>
              <a:rPr lang="ja-JP" altLang="en-US" sz="13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のものが必要です。</a:t>
            </a:r>
            <a:endParaRPr lang="en-US" altLang="ja-JP" sz="13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3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・マイナンバーカード</a:t>
            </a:r>
            <a:endParaRPr lang="en-US" altLang="ja-JP" sz="13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536575" indent="-536575" algn="just"/>
            <a:r>
              <a:rPr lang="ja-JP" altLang="en-US" sz="13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3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・インターネットアクセス端末</a:t>
            </a:r>
            <a:endParaRPr lang="en-US" altLang="ja-JP" sz="13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536575" indent="-536575" algn="just"/>
            <a:r>
              <a:rPr lang="ja-JP" altLang="en-US" sz="13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3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（</a:t>
            </a:r>
            <a:r>
              <a:rPr lang="en-US" altLang="ja-JP" sz="13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NFC</a:t>
            </a:r>
            <a:r>
              <a:rPr lang="ja-JP" altLang="en-US" sz="13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対応スマホ、</a:t>
            </a:r>
            <a:r>
              <a:rPr lang="en-US" altLang="ja-JP" sz="13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PC</a:t>
            </a:r>
            <a:r>
              <a:rPr lang="ja-JP" altLang="en-US" sz="13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、</a:t>
            </a:r>
            <a:r>
              <a:rPr lang="ja-JP" altLang="en-US" sz="13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タブレットなど）</a:t>
            </a:r>
            <a:endParaRPr lang="en-US" altLang="ja-JP" sz="13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536575" indent="-536575" algn="just"/>
            <a:endParaRPr lang="en-US" altLang="ja-JP" sz="13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363538" indent="-363538" algn="just"/>
            <a:r>
              <a:rPr lang="ja-JP" altLang="en-US" sz="13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3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en-US" altLang="ja-JP" sz="13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PC</a:t>
            </a:r>
            <a:r>
              <a:rPr lang="ja-JP" altLang="en-US" sz="1300" kern="1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、</a:t>
            </a:r>
            <a:r>
              <a:rPr lang="ja-JP" altLang="en-US" sz="13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タブレットなどの場合は、</a:t>
            </a:r>
            <a:endParaRPr lang="en-US" altLang="ja-JP" sz="13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363538" indent="-363538" algn="just"/>
            <a:r>
              <a:rPr lang="ja-JP" altLang="en-US" sz="13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3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別途</a:t>
            </a:r>
            <a:r>
              <a:rPr lang="en-US" altLang="ja-JP" sz="13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IC</a:t>
            </a:r>
            <a:r>
              <a:rPr lang="ja-JP" altLang="en-US" sz="13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カードリーダも必要です。</a:t>
            </a:r>
            <a:endParaRPr lang="en-US" altLang="ja-JP" sz="13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endParaRPr lang="en-US" altLang="ja-JP" sz="1300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-6185" y="-36512"/>
            <a:ext cx="6858000" cy="563691"/>
          </a:xfrm>
          <a:prstGeom prst="rect">
            <a:avLst/>
          </a:prstGeom>
          <a:solidFill>
            <a:srgbClr val="33CC33"/>
          </a:solidFill>
          <a:ln w="28575">
            <a:noFill/>
            <a:round/>
            <a:headEnd/>
            <a:tailEnd/>
          </a:ln>
        </p:spPr>
        <p:txBody>
          <a:bodyPr vert="horz" wrap="square" lIns="0" tIns="108000" rIns="3600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ja-JP" altLang="en-US" sz="28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「マイナポータル」の使い方</a:t>
            </a:r>
            <a:endParaRPr lang="ja-JP" altLang="en-US" sz="20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348527" y="5129480"/>
            <a:ext cx="17430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マイナンバーカードと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４桁の暗証番号で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ログイン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421918" y="6281028"/>
            <a:ext cx="3087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「あなたの情報」を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選択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3" name="図 3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00" b="32258"/>
          <a:stretch/>
        </p:blipFill>
        <p:spPr>
          <a:xfrm>
            <a:off x="3163088" y="3838208"/>
            <a:ext cx="3596188" cy="51262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5" name="角丸四角形吹き出し 34"/>
          <p:cNvSpPr/>
          <p:nvPr/>
        </p:nvSpPr>
        <p:spPr>
          <a:xfrm>
            <a:off x="3123474" y="6078716"/>
            <a:ext cx="1850228" cy="576064"/>
          </a:xfrm>
          <a:prstGeom prst="wedgeRoundRectCallout">
            <a:avLst>
              <a:gd name="adj1" fmla="val -66753"/>
              <a:gd name="adj2" fmla="val 16534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826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765FE0DA-D247-486C-BF42-DBB9705F90D8}" vid="{BD63521F-5098-41E8-9264-55C75258C8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417</TotalTime>
  <Words>442</Words>
  <Application>Microsoft Office PowerPoint</Application>
  <PresentationFormat>画面に合わせる (4:3)</PresentationFormat>
  <Paragraphs>54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Meiryo UI</vt:lpstr>
      <vt:lpstr>ＭＳ Ｐゴシック</vt:lpstr>
      <vt:lpstr>メイリオ</vt:lpstr>
      <vt:lpstr>Arial</vt:lpstr>
      <vt:lpstr>Calibri</vt:lpstr>
      <vt:lpstr>Times New Roman</vt:lpstr>
      <vt:lpstr>Office ​​テーマ</vt:lpstr>
      <vt:lpstr>PowerPoint プレゼンテーション</vt:lpstr>
      <vt:lpstr>PowerPoint プレゼンテーション</vt:lpstr>
    </vt:vector>
  </TitlesOfParts>
  <Company>厚生労働省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尾川 春香(ogawa-haruka)</dc:creator>
  <cp:lastModifiedBy>Administrator</cp:lastModifiedBy>
  <cp:revision>68</cp:revision>
  <cp:lastPrinted>2020-03-27T10:10:36Z</cp:lastPrinted>
  <dcterms:created xsi:type="dcterms:W3CDTF">2020-01-10T04:06:25Z</dcterms:created>
  <dcterms:modified xsi:type="dcterms:W3CDTF">2022-03-08T00:42:27Z</dcterms:modified>
</cp:coreProperties>
</file>